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73" r:id="rId3"/>
    <p:sldId id="256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4" d="100"/>
          <a:sy n="54" d="100"/>
        </p:scale>
        <p:origin x="126" y="36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35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12344400" cy="7241540"/>
          </a:xfrm>
        </p:spPr>
        <p:txBody>
          <a:bodyPr>
            <a:prstTxWarp prst="textChevronInverted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fa-IR" sz="6600" b="1" dirty="0" smtClean="0">
                <a:ln w="12700">
                  <a:solidFill>
                    <a:srgbClr val="7030A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Jadid" panose="00000700000000000000" pitchFamily="2" charset="-78"/>
              </a:rPr>
              <a:t>به جلسه هماهنگی </a:t>
            </a:r>
          </a:p>
          <a:p>
            <a:pPr marL="0" indent="0" algn="ctr">
              <a:buNone/>
            </a:pPr>
            <a:r>
              <a:rPr lang="fa-IR" sz="6600" b="1" dirty="0" smtClean="0">
                <a:ln w="12700">
                  <a:solidFill>
                    <a:srgbClr val="7030A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Jadid" panose="00000700000000000000" pitchFamily="2" charset="-78"/>
              </a:rPr>
              <a:t>بیمارستان ها و زندان های</a:t>
            </a:r>
          </a:p>
          <a:p>
            <a:pPr marL="0" indent="0" algn="ctr">
              <a:buNone/>
            </a:pPr>
            <a:r>
              <a:rPr lang="fa-IR" sz="6600" b="1" dirty="0" smtClean="0">
                <a:ln w="12700">
                  <a:solidFill>
                    <a:srgbClr val="7030A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Jadid" panose="00000700000000000000" pitchFamily="2" charset="-78"/>
              </a:rPr>
              <a:t>شورا منطقه ایران خوش آمدید</a:t>
            </a:r>
          </a:p>
          <a:p>
            <a:pPr marL="0" indent="0" algn="ctr">
              <a:buNone/>
            </a:pPr>
            <a:r>
              <a:rPr lang="fa-IR" sz="66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Jadid" panose="00000700000000000000" pitchFamily="2" charset="-78"/>
              </a:rPr>
              <a:t>مهرماه 98</a:t>
            </a:r>
            <a:endParaRPr lang="fa-IR" sz="6600" b="1" dirty="0">
              <a:ln w="12700">
                <a:solidFill>
                  <a:srgbClr val="7030A0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1364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13258800" cy="8125463"/>
          </a:xfrm>
        </p:spPr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fa-IR" sz="6000" dirty="0">
                <a:solidFill>
                  <a:srgbClr val="FF0000"/>
                </a:solidFill>
                <a:cs typeface="B Jadid" panose="00000700000000000000" pitchFamily="2" charset="-78"/>
              </a:rPr>
              <a:t>کاربرد سنت هشت در </a:t>
            </a:r>
            <a:r>
              <a:rPr lang="en-US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60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گرفتن هرچیزی به ازای پیام رسانی ازدیگران ماهیت روحانی انجمن راخدشه دار می </a:t>
            </a:r>
            <a:r>
              <a:rPr lang="fa-IR" dirty="0" smtClean="0">
                <a:cs typeface="B Titr" panose="00000700000000000000" pitchFamily="2" charset="-78"/>
              </a:rPr>
              <a:t>کند و ارزش </a:t>
            </a:r>
            <a:r>
              <a:rPr lang="fa-IR" dirty="0">
                <a:cs typeface="B Titr" panose="00000700000000000000" pitchFamily="2" charset="-78"/>
              </a:rPr>
              <a:t>درمانی کمک یک معتادبه </a:t>
            </a:r>
            <a:r>
              <a:rPr lang="fa-IR" dirty="0" smtClean="0">
                <a:cs typeface="B Titr" panose="00000700000000000000" pitchFamily="2" charset="-78"/>
              </a:rPr>
              <a:t>معتاددیگررا ازبین </a:t>
            </a:r>
            <a:r>
              <a:rPr lang="fa-IR" dirty="0">
                <a:cs typeface="B Titr" panose="00000700000000000000" pitchFamily="2" charset="-78"/>
              </a:rPr>
              <a:t>می </a:t>
            </a:r>
            <a:r>
              <a:rPr lang="fa-IR" dirty="0" smtClean="0">
                <a:cs typeface="B Titr" panose="00000700000000000000" pitchFamily="2" charset="-78"/>
              </a:rPr>
              <a:t>برد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نحوه پیام رسانی بایست برگرفته ازاصول روحانی نهفته درقدمها وسنت ها </a:t>
            </a:r>
            <a:r>
              <a:rPr lang="fa-IR" dirty="0" smtClean="0">
                <a:cs typeface="B Titr" panose="00000700000000000000" pitchFamily="2" charset="-78"/>
              </a:rPr>
              <a:t>باشد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این </a:t>
            </a:r>
            <a:r>
              <a:rPr lang="fa-IR" dirty="0">
                <a:cs typeface="B Titr" panose="00000700000000000000" pitchFamily="2" charset="-78"/>
              </a:rPr>
              <a:t>سنت به </a:t>
            </a:r>
            <a:r>
              <a:rPr lang="fa-IR" dirty="0" smtClean="0">
                <a:cs typeface="B Titr" panose="00000700000000000000" pitchFamily="2" charset="-78"/>
              </a:rPr>
              <a:t>ما یادآوری </a:t>
            </a:r>
            <a:r>
              <a:rPr lang="fa-IR" dirty="0">
                <a:cs typeface="B Titr" panose="00000700000000000000" pitchFamily="2" charset="-78"/>
              </a:rPr>
              <a:t>می </a:t>
            </a:r>
            <a:r>
              <a:rPr lang="fa-IR" dirty="0" smtClean="0">
                <a:cs typeface="B Titr" panose="00000700000000000000" pitchFamily="2" charset="-78"/>
              </a:rPr>
              <a:t>کندکه </a:t>
            </a:r>
            <a:r>
              <a:rPr lang="fa-IR" dirty="0">
                <a:cs typeface="B Titr" panose="00000700000000000000" pitchFamily="2" charset="-78"/>
              </a:rPr>
              <a:t>قدم دوازدهم </a:t>
            </a:r>
            <a:r>
              <a:rPr lang="fa-IR" dirty="0" smtClean="0">
                <a:cs typeface="B Titr" panose="00000700000000000000" pitchFamily="2" charset="-78"/>
              </a:rPr>
              <a:t>مدرک وتاییدیه </a:t>
            </a:r>
            <a:r>
              <a:rPr lang="fa-IR" dirty="0">
                <a:cs typeface="B Titr" panose="00000700000000000000" pitchFamily="2" charset="-78"/>
              </a:rPr>
              <a:t>نسبت به </a:t>
            </a:r>
            <a:r>
              <a:rPr lang="fa-IR" dirty="0" smtClean="0">
                <a:cs typeface="B Titr" panose="00000700000000000000" pitchFamily="2" charset="-78"/>
              </a:rPr>
              <a:t>پیام ماکه </a:t>
            </a:r>
            <a:r>
              <a:rPr lang="fa-IR" dirty="0">
                <a:cs typeface="B Titr" panose="00000700000000000000" pitchFamily="2" charset="-78"/>
              </a:rPr>
              <a:t>نباید فروخته شود می باشد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پا فشاری </a:t>
            </a:r>
            <a:r>
              <a:rPr lang="fa-IR" dirty="0">
                <a:cs typeface="B Titr" panose="00000700000000000000" pitchFamily="2" charset="-78"/>
              </a:rPr>
              <a:t>سنت هشتم برروی غیرحرفه ای بودن به </a:t>
            </a:r>
            <a:r>
              <a:rPr lang="fa-IR" dirty="0" smtClean="0">
                <a:cs typeface="B Titr" panose="00000700000000000000" pitchFamily="2" charset="-78"/>
              </a:rPr>
              <a:t>هریک ازماکمک میکند تا به طوربرابرمشارکت </a:t>
            </a:r>
            <a:r>
              <a:rPr lang="fa-IR" dirty="0">
                <a:cs typeface="B Titr" panose="00000700000000000000" pitchFamily="2" charset="-78"/>
              </a:rPr>
              <a:t>کنیم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همیشه غیرحرفه ای بودن به معنی ایجادتعهداست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274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2" y="1676400"/>
            <a:ext cx="13716000" cy="8125463"/>
          </a:xfrm>
        </p:spPr>
        <p:txBody>
          <a:bodyPr>
            <a:normAutofit fontScale="85000" lnSpcReduction="20000"/>
          </a:bodyPr>
          <a:lstStyle/>
          <a:p>
            <a:pPr marL="0" indent="0" algn="ctr" rtl="1">
              <a:buNone/>
            </a:pPr>
            <a:r>
              <a:rPr lang="fa-IR" sz="56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نهم </a:t>
            </a:r>
            <a:r>
              <a:rPr lang="fa-IR" sz="5400" dirty="0">
                <a:solidFill>
                  <a:srgbClr val="FF0000"/>
                </a:solidFill>
                <a:cs typeface="B Jadid" panose="00000700000000000000" pitchFamily="2" charset="-78"/>
              </a:rPr>
              <a:t>در </a:t>
            </a:r>
            <a:r>
              <a:rPr lang="en-US" sz="54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56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یک کمیته </a:t>
            </a:r>
            <a:r>
              <a:rPr lang="fa-IR" dirty="0" smtClean="0">
                <a:cs typeface="B Titr" panose="00000700000000000000" pitchFamily="2" charset="-78"/>
              </a:rPr>
              <a:t>بیمارستانها وزندانها باید نظم </a:t>
            </a:r>
            <a:r>
              <a:rPr lang="fa-IR" dirty="0">
                <a:cs typeface="B Titr" panose="00000700000000000000" pitchFamily="2" charset="-78"/>
              </a:rPr>
              <a:t>خاصی داشته </a:t>
            </a:r>
            <a:r>
              <a:rPr lang="fa-IR" dirty="0" smtClean="0">
                <a:cs typeface="B Titr" panose="00000700000000000000" pitchFamily="2" charset="-78"/>
              </a:rPr>
              <a:t>باشد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نبایدفراموش </a:t>
            </a:r>
            <a:r>
              <a:rPr lang="fa-IR" dirty="0">
                <a:cs typeface="B Titr" panose="00000700000000000000" pitchFamily="2" charset="-78"/>
              </a:rPr>
              <a:t>کنیم که درمقابل کسانی که </a:t>
            </a:r>
            <a:r>
              <a:rPr lang="fa-IR" dirty="0" smtClean="0">
                <a:cs typeface="B Titr" panose="00000700000000000000" pitchFamily="2" charset="-78"/>
              </a:rPr>
              <a:t>مارا انتخاب </a:t>
            </a:r>
            <a:r>
              <a:rPr lang="fa-IR" dirty="0">
                <a:cs typeface="B Titr" panose="00000700000000000000" pitchFamily="2" charset="-78"/>
              </a:rPr>
              <a:t>کرده </a:t>
            </a:r>
            <a:r>
              <a:rPr lang="fa-IR" dirty="0" smtClean="0">
                <a:cs typeface="B Titr" panose="00000700000000000000" pitchFamily="2" charset="-78"/>
              </a:rPr>
              <a:t>اند پاسخگو </a:t>
            </a:r>
            <a:r>
              <a:rPr lang="fa-IR" dirty="0">
                <a:cs typeface="B Titr" panose="00000700000000000000" pitchFamily="2" charset="-78"/>
              </a:rPr>
              <a:t>باشیم </a:t>
            </a:r>
            <a:r>
              <a:rPr lang="fa-IR" dirty="0" smtClean="0">
                <a:cs typeface="B Titr" panose="00000700000000000000" pitchFamily="2" charset="-78"/>
              </a:rPr>
              <a:t>تقسیم </a:t>
            </a:r>
            <a:r>
              <a:rPr lang="fa-IR" dirty="0">
                <a:cs typeface="B Titr" panose="00000700000000000000" pitchFamily="2" charset="-78"/>
              </a:rPr>
              <a:t>خدمات برمبنای برتری نیست بلکه براساس موثربودن خدمت گزاران </a:t>
            </a:r>
            <a:r>
              <a:rPr lang="fa-IR" dirty="0" smtClean="0">
                <a:cs typeface="B Titr" panose="00000700000000000000" pitchFamily="2" charset="-78"/>
              </a:rPr>
              <a:t>است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وقتی </a:t>
            </a:r>
            <a:r>
              <a:rPr lang="fa-IR" dirty="0">
                <a:cs typeface="B Titr" panose="00000700000000000000" pitchFamily="2" charset="-78"/>
              </a:rPr>
              <a:t>تصمیم می گیریم که یک </a:t>
            </a: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وظیفه خدماتی</a:t>
            </a:r>
            <a:r>
              <a:rPr lang="fa-IR" dirty="0">
                <a:cs typeface="B Titr" panose="00000700000000000000" pitchFamily="2" charset="-78"/>
              </a:rPr>
              <a:t>، خاص باشد به وضوح می گوییم که کدام خدمتگزارمورد اعتماداختیارانجام این وظیفه </a:t>
            </a:r>
            <a:r>
              <a:rPr lang="fa-IR" dirty="0" smtClean="0">
                <a:cs typeface="B Titr" panose="00000700000000000000" pitchFamily="2" charset="-78"/>
              </a:rPr>
              <a:t>رادارد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داشتن </a:t>
            </a:r>
            <a:r>
              <a:rPr lang="fa-IR" dirty="0">
                <a:cs typeface="B Titr" panose="00000700000000000000" pitchFamily="2" charset="-78"/>
              </a:rPr>
              <a:t>یک اساسنامه داخلی درکمیته جهت روشن نمودن حیطه خدمتی وپاسخ گویی لازم 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هرگزسازماندهی نشویم به این معنانیست که ماکارهارابدون برنامه ریزی </a:t>
            </a:r>
            <a:r>
              <a:rPr lang="fa-IR" dirty="0" smtClean="0">
                <a:cs typeface="B Titr" panose="00000700000000000000" pitchFamily="2" charset="-78"/>
              </a:rPr>
              <a:t>یا بدون </a:t>
            </a:r>
            <a:r>
              <a:rPr lang="fa-IR" dirty="0">
                <a:cs typeface="B Titr" panose="00000700000000000000" pitchFamily="2" charset="-78"/>
              </a:rPr>
              <a:t>پیش بینی انجام میدهیم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مدیریت کردن </a:t>
            </a:r>
            <a:r>
              <a:rPr lang="fa-IR" dirty="0" smtClean="0">
                <a:cs typeface="B Titr" panose="00000700000000000000" pitchFamily="2" charset="-78"/>
              </a:rPr>
              <a:t>به معنی </a:t>
            </a:r>
            <a:r>
              <a:rPr lang="fa-IR" dirty="0">
                <a:cs typeface="B Titr" panose="00000700000000000000" pitchFamily="2" charset="-78"/>
              </a:rPr>
              <a:t>حکومت کردن نیست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سنت نهم </a:t>
            </a:r>
            <a:r>
              <a:rPr lang="fa-IR" dirty="0" smtClean="0">
                <a:cs typeface="B Titr" panose="00000700000000000000" pitchFamily="2" charset="-78"/>
              </a:rPr>
              <a:t>به ما هشدارمیدهدکه </a:t>
            </a:r>
            <a:r>
              <a:rPr lang="fa-IR" dirty="0">
                <a:cs typeface="B Titr" panose="00000700000000000000" pitchFamily="2" charset="-78"/>
              </a:rPr>
              <a:t>پس ازدرخواست کمک </a:t>
            </a:r>
            <a:r>
              <a:rPr lang="fa-IR" dirty="0" smtClean="0">
                <a:cs typeface="B Titr" panose="00000700000000000000" pitchFamily="2" charset="-78"/>
              </a:rPr>
              <a:t>نباید مسائل را به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حال </a:t>
            </a:r>
            <a:r>
              <a:rPr lang="fa-IR" dirty="0" smtClean="0">
                <a:cs typeface="B Titr" panose="00000700000000000000" pitchFamily="2" charset="-78"/>
              </a:rPr>
              <a:t>خود رها کنیم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222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3563600" cy="8201663"/>
          </a:xfrm>
        </p:spPr>
        <p:txBody>
          <a:bodyPr>
            <a:normAutofit fontScale="92500" lnSpcReduction="20000"/>
          </a:bodyPr>
          <a:lstStyle/>
          <a:p>
            <a:pPr marL="0" indent="0" algn="ctr" rtl="1">
              <a:buNone/>
            </a:pPr>
            <a:r>
              <a:rPr lang="fa-IR" sz="52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دهم </a:t>
            </a:r>
            <a:r>
              <a:rPr lang="fa-IR" sz="5400" dirty="0">
                <a:solidFill>
                  <a:srgbClr val="FF0000"/>
                </a:solidFill>
                <a:cs typeface="B Jadid" panose="00000700000000000000" pitchFamily="2" charset="-78"/>
              </a:rPr>
              <a:t>در </a:t>
            </a:r>
            <a:r>
              <a:rPr lang="en-US" sz="54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52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کمیته </a:t>
            </a:r>
            <a:r>
              <a:rPr lang="fa-IR" dirty="0" smtClean="0">
                <a:cs typeface="B Titr" panose="00000700000000000000" pitchFamily="2" charset="-78"/>
              </a:rPr>
              <a:t>بیمارستانها وزندانها نمی تواند وارد مباحث </a:t>
            </a:r>
            <a:r>
              <a:rPr lang="fa-IR" dirty="0">
                <a:cs typeface="B Titr" panose="00000700000000000000" pitchFamily="2" charset="-78"/>
              </a:rPr>
              <a:t>خارجی شود ودرگیر کش وقوس </a:t>
            </a:r>
            <a:r>
              <a:rPr lang="fa-IR" dirty="0" smtClean="0">
                <a:cs typeface="B Titr" panose="00000700000000000000" pitchFamily="2" charset="-78"/>
              </a:rPr>
              <a:t>و اختلافات </a:t>
            </a:r>
            <a:r>
              <a:rPr lang="fa-IR" dirty="0">
                <a:cs typeface="B Titr" panose="00000700000000000000" pitchFamily="2" charset="-78"/>
              </a:rPr>
              <a:t>اجتماعی </a:t>
            </a:r>
            <a:r>
              <a:rPr lang="fa-IR" dirty="0" smtClean="0">
                <a:cs typeface="B Titr" panose="00000700000000000000" pitchFamily="2" charset="-78"/>
              </a:rPr>
              <a:t>شود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این مسایل </a:t>
            </a:r>
            <a:r>
              <a:rPr lang="fa-IR" dirty="0" smtClean="0">
                <a:cs typeface="B Titr" panose="00000700000000000000" pitchFamily="2" charset="-78"/>
              </a:rPr>
              <a:t>تمرکزمارا ازسوی </a:t>
            </a:r>
            <a:r>
              <a:rPr lang="fa-IR" dirty="0">
                <a:cs typeface="B Titr" panose="00000700000000000000" pitchFamily="2" charset="-78"/>
              </a:rPr>
              <a:t>هدف اصلی منحرف می </a:t>
            </a:r>
            <a:r>
              <a:rPr lang="fa-IR" dirty="0" smtClean="0">
                <a:cs typeface="B Titr" panose="00000700000000000000" pitchFamily="2" charset="-78"/>
              </a:rPr>
              <a:t>کند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اعضا این کمیته به هیچ عنوان نمی توانند درمورد جوجامعه ،سیاست های مقابله باموادمخدر ونحوه پیشگیری وغیره</a:t>
            </a:r>
            <a:r>
              <a:rPr lang="fa-IR" dirty="0" smtClean="0">
                <a:cs typeface="B Titr" panose="00000700000000000000" pitchFamily="2" charset="-78"/>
              </a:rPr>
              <a:t>... </a:t>
            </a:r>
            <a:r>
              <a:rPr lang="fa-IR" dirty="0">
                <a:cs typeface="B Titr" panose="00000700000000000000" pitchFamily="2" charset="-78"/>
              </a:rPr>
              <a:t>صحبت کنند</a:t>
            </a:r>
            <a:r>
              <a:rPr lang="fa-IR" dirty="0" smtClean="0">
                <a:cs typeface="B Titr" panose="000007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مااظهارعقیده </a:t>
            </a:r>
            <a:r>
              <a:rPr lang="fa-IR" dirty="0">
                <a:cs typeface="B Titr" panose="00000700000000000000" pitchFamily="2" charset="-78"/>
              </a:rPr>
              <a:t>درمورد هیچ موضوعی نمی کنیم وفقط سنت پنج خودرادنبال می </a:t>
            </a:r>
            <a:r>
              <a:rPr lang="fa-IR" dirty="0" smtClean="0">
                <a:cs typeface="B Titr" panose="00000700000000000000" pitchFamily="2" charset="-78"/>
              </a:rPr>
              <a:t>کنیم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مابایددرپیام </a:t>
            </a:r>
            <a:r>
              <a:rPr lang="fa-IR" dirty="0">
                <a:cs typeface="B Titr" panose="00000700000000000000" pitchFamily="2" charset="-78"/>
              </a:rPr>
              <a:t>رسانی ها قبل ازجلسات،محورآن رامشخص کنیم تانخواسته واردمسایل ومباحث خارجی نشویم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هرگزبیش ازحدوحدود </a:t>
            </a:r>
            <a:r>
              <a:rPr lang="fa-IR" dirty="0">
                <a:cs typeface="B Titr" panose="00000700000000000000" pitchFamily="2" charset="-78"/>
              </a:rPr>
              <a:t>برنامه </a:t>
            </a:r>
            <a:r>
              <a:rPr lang="fa-IR" dirty="0" smtClean="0">
                <a:cs typeface="B Titr" panose="00000700000000000000" pitchFamily="2" charset="-78"/>
              </a:rPr>
              <a:t>خودنظرندهیم</a:t>
            </a:r>
            <a:r>
              <a:rPr lang="fa-IR" dirty="0">
                <a:cs typeface="B Titr" panose="00000700000000000000" pitchFamily="2" charset="-78"/>
              </a:rPr>
              <a:t> </a:t>
            </a:r>
            <a:r>
              <a:rPr lang="fa-IR" dirty="0" smtClean="0">
                <a:cs typeface="B Titr" panose="00000700000000000000" pitchFamily="2" charset="-78"/>
              </a:rPr>
              <a:t>ممکن </a:t>
            </a:r>
            <a:r>
              <a:rPr lang="fa-IR" dirty="0">
                <a:cs typeface="B Titr" panose="00000700000000000000" pitchFamily="2" charset="-78"/>
              </a:rPr>
              <a:t>است درگیربحث وجدل بشویم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سنت دهم یک تابلوی راهنماواخطاراست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marL="0" indent="0" algn="l" rtl="1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43241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13716000" cy="8277863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یازده </a:t>
            </a:r>
            <a:r>
              <a:rPr lang="fa-IR" sz="4800" dirty="0">
                <a:solidFill>
                  <a:srgbClr val="FF0000"/>
                </a:solidFill>
                <a:cs typeface="B Jadid" panose="00000700000000000000" pitchFamily="2" charset="-78"/>
              </a:rPr>
              <a:t>در </a:t>
            </a:r>
            <a:r>
              <a:rPr lang="en-US" sz="48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این سنت بیان می کندکه کمیته </a:t>
            </a:r>
            <a:r>
              <a:rPr lang="fa-IR" dirty="0" smtClean="0">
                <a:cs typeface="B Titr" panose="00000700000000000000" pitchFamily="2" charset="-78"/>
              </a:rPr>
              <a:t>بیمارستانها وزندانها </a:t>
            </a:r>
            <a:r>
              <a:rPr lang="fa-IR" dirty="0">
                <a:cs typeface="B Titr" panose="00000700000000000000" pitchFamily="2" charset="-78"/>
              </a:rPr>
              <a:t>هدف والای انجمن </a:t>
            </a:r>
            <a:r>
              <a:rPr lang="fa-IR" dirty="0" smtClean="0">
                <a:cs typeface="B Titr" panose="00000700000000000000" pitchFamily="2" charset="-78"/>
              </a:rPr>
              <a:t>را به </a:t>
            </a:r>
            <a:r>
              <a:rPr lang="fa-IR" dirty="0">
                <a:cs typeface="B Titr" panose="00000700000000000000" pitchFamily="2" charset="-78"/>
              </a:rPr>
              <a:t>پیش می برد ومعتادان، گمنامی خودرابرای رسیدن به </a:t>
            </a:r>
            <a:r>
              <a:rPr lang="fa-IR" dirty="0" smtClean="0">
                <a:cs typeface="B Titr" panose="00000700000000000000" pitchFamily="2" charset="-78"/>
              </a:rPr>
              <a:t>مقاصد وغرایض </a:t>
            </a:r>
            <a:r>
              <a:rPr lang="fa-IR" dirty="0">
                <a:cs typeface="B Titr" panose="00000700000000000000" pitchFamily="2" charset="-78"/>
              </a:rPr>
              <a:t>شخصی نمی </a:t>
            </a:r>
            <a:r>
              <a:rPr lang="fa-IR" dirty="0" smtClean="0">
                <a:cs typeface="B Titr" panose="00000700000000000000" pitchFamily="2" charset="-78"/>
              </a:rPr>
              <a:t>شکنند</a:t>
            </a: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سنت ۱۱ بکارگیری نیت خیر درون وخارج ازمعتادان گمنام 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انگشت نماشدن ممکن است بهبودیمان </a:t>
            </a:r>
            <a:r>
              <a:rPr lang="fa-IR" dirty="0" smtClean="0">
                <a:cs typeface="B Titr" panose="00000700000000000000" pitchFamily="2" charset="-78"/>
              </a:rPr>
              <a:t>رابه خطربندازد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 هرگزکار </a:t>
            </a:r>
            <a:r>
              <a:rPr lang="fa-IR" dirty="0">
                <a:cs typeface="B Titr" panose="00000700000000000000" pitchFamily="2" charset="-78"/>
              </a:rPr>
              <a:t>پیام رسانی رابه تنهایی انجام نمی دهیم چراکه یک تیم خیلی بهترماهیت</a:t>
            </a:r>
            <a:r>
              <a:rPr lang="en-US" b="1" dirty="0">
                <a:solidFill>
                  <a:srgbClr val="FF0000"/>
                </a:solidFill>
                <a:cs typeface="B Jadid" panose="00000700000000000000" pitchFamily="2" charset="-78"/>
              </a:rPr>
              <a:t>NA</a:t>
            </a:r>
            <a:r>
              <a:rPr lang="fa-IR" dirty="0">
                <a:cs typeface="B Titr" panose="00000700000000000000" pitchFamily="2" charset="-78"/>
              </a:rPr>
              <a:t>رابه عنوان یک انجمن نشان می دهدولازم نیست که مابا ترفندها،وعده </a:t>
            </a:r>
            <a:r>
              <a:rPr lang="fa-IR" dirty="0" smtClean="0">
                <a:cs typeface="B Titr" panose="00000700000000000000" pitchFamily="2" charset="-78"/>
              </a:rPr>
              <a:t>ها،وبه نمایش </a:t>
            </a:r>
            <a:r>
              <a:rPr lang="fa-IR" dirty="0">
                <a:cs typeface="B Titr" panose="00000700000000000000" pitchFamily="2" charset="-78"/>
              </a:rPr>
              <a:t>گذاشتن خودوشخصیت ها این </a:t>
            </a:r>
            <a:r>
              <a:rPr lang="fa-IR" dirty="0" smtClean="0">
                <a:cs typeface="B Titr" panose="00000700000000000000" pitchFamily="2" charset="-78"/>
              </a:rPr>
              <a:t>کاررا انجام </a:t>
            </a:r>
            <a:r>
              <a:rPr lang="fa-IR" dirty="0">
                <a:cs typeface="B Titr" panose="00000700000000000000" pitchFamily="2" charset="-78"/>
              </a:rPr>
              <a:t>دهیم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5903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3716000" cy="8201663"/>
          </a:xfrm>
        </p:spPr>
        <p:txBody>
          <a:bodyPr>
            <a:normAutofit fontScale="85000" lnSpcReduction="20000"/>
          </a:bodyPr>
          <a:lstStyle/>
          <a:p>
            <a:pPr marL="0" indent="0" algn="ctr" rtl="1">
              <a:buNone/>
            </a:pPr>
            <a:r>
              <a:rPr lang="fa-IR" sz="56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دوازدهم </a:t>
            </a:r>
            <a:r>
              <a:rPr lang="fa-IR" sz="5400" dirty="0">
                <a:solidFill>
                  <a:srgbClr val="FF0000"/>
                </a:solidFill>
                <a:cs typeface="B Jadid" panose="00000700000000000000" pitchFamily="2" charset="-78"/>
              </a:rPr>
              <a:t>در </a:t>
            </a:r>
            <a:r>
              <a:rPr lang="en-US" sz="54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56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این سنت به </a:t>
            </a:r>
            <a:r>
              <a:rPr lang="fa-IR" dirty="0" smtClean="0">
                <a:cs typeface="B Titr" panose="00000700000000000000" pitchFamily="2" charset="-78"/>
              </a:rPr>
              <a:t>ما یادآوری </a:t>
            </a:r>
            <a:r>
              <a:rPr lang="fa-IR" dirty="0">
                <a:cs typeface="B Titr" panose="00000700000000000000" pitchFamily="2" charset="-78"/>
              </a:rPr>
              <a:t>می کندکه دست ازخودمحوری وغرایض شخصی برداریم واصول </a:t>
            </a:r>
            <a:r>
              <a:rPr lang="fa-IR" dirty="0" smtClean="0">
                <a:cs typeface="B Titr" panose="00000700000000000000" pitchFamily="2" charset="-78"/>
              </a:rPr>
              <a:t>را به خود وشخصیت </a:t>
            </a:r>
            <a:r>
              <a:rPr lang="fa-IR" dirty="0">
                <a:cs typeface="B Titr" panose="00000700000000000000" pitchFamily="2" charset="-78"/>
              </a:rPr>
              <a:t>ها ترجیح دهیم 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همان </a:t>
            </a:r>
            <a:r>
              <a:rPr lang="fa-IR" dirty="0">
                <a:cs typeface="B Titr" panose="00000700000000000000" pitchFamily="2" charset="-78"/>
              </a:rPr>
              <a:t>طورکه می دانیم رازداری </a:t>
            </a:r>
            <a:r>
              <a:rPr lang="fa-IR" dirty="0" smtClean="0">
                <a:cs typeface="B Titr" panose="00000700000000000000" pitchFamily="2" charset="-78"/>
              </a:rPr>
              <a:t>بهشت </a:t>
            </a:r>
            <a:r>
              <a:rPr lang="fa-IR" dirty="0">
                <a:cs typeface="B Titr" panose="00000700000000000000" pitchFamily="2" charset="-78"/>
              </a:rPr>
              <a:t>حیاتی گمنامی می باشد،خصوصا پیام رسانان این کمیته که </a:t>
            </a:r>
            <a:r>
              <a:rPr lang="fa-IR" dirty="0" smtClean="0">
                <a:cs typeface="B Titr" panose="00000700000000000000" pitchFamily="2" charset="-78"/>
              </a:rPr>
              <a:t>مستقیما با معتادان </a:t>
            </a:r>
            <a:r>
              <a:rPr lang="fa-IR" dirty="0">
                <a:cs typeface="B Titr" panose="00000700000000000000" pitchFamily="2" charset="-78"/>
              </a:rPr>
              <a:t>درمراکز درتماس هستند،باید توجه بیشتری به اصل گمنامی ورازدا ی داشته </a:t>
            </a:r>
            <a:r>
              <a:rPr lang="fa-IR" dirty="0" smtClean="0">
                <a:cs typeface="B Titr" panose="00000700000000000000" pitchFamily="2" charset="-78"/>
              </a:rPr>
              <a:t>باشند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اعضا </a:t>
            </a:r>
            <a:r>
              <a:rPr lang="fa-IR" dirty="0">
                <a:cs typeface="B Titr" panose="00000700000000000000" pitchFamily="2" charset="-78"/>
              </a:rPr>
              <a:t>این کمیته باید بدانند که مهم نیست که چه کسی پیام رامی رساند وچه کسی خدمت می کند مهم این است که پیام رسانده </a:t>
            </a:r>
            <a:r>
              <a:rPr lang="fa-IR" dirty="0" smtClean="0">
                <a:cs typeface="B Titr" panose="00000700000000000000" pitchFamily="2" charset="-78"/>
              </a:rPr>
              <a:t>شود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کمیته بیمارستانهاوزندانها تیزی </a:t>
            </a:r>
            <a:r>
              <a:rPr lang="en-US" b="1" dirty="0" smtClean="0">
                <a:solidFill>
                  <a:srgbClr val="FF0000"/>
                </a:solidFill>
                <a:cs typeface="B Jadid" panose="00000700000000000000" pitchFamily="2" charset="-78"/>
              </a:rPr>
              <a:t>NA</a:t>
            </a:r>
            <a:r>
              <a:rPr lang="fa-IR" b="1" dirty="0" smtClean="0">
                <a:solidFill>
                  <a:srgbClr val="FF0000"/>
                </a:solidFill>
                <a:cs typeface="B Jadid" panose="00000700000000000000" pitchFamily="2" charset="-78"/>
              </a:rPr>
              <a:t> </a:t>
            </a:r>
            <a:r>
              <a:rPr lang="fa-IR" dirty="0" smtClean="0">
                <a:cs typeface="B Titr" panose="00000700000000000000" pitchFamily="2" charset="-78"/>
              </a:rPr>
              <a:t>است وما اعضاء </a:t>
            </a:r>
            <a:r>
              <a:rPr lang="fa-IR" dirty="0">
                <a:cs typeface="B Titr" panose="00000700000000000000" pitchFamily="2" charset="-78"/>
              </a:rPr>
              <a:t>پیام رسان باید مراقب اصول روحانی </a:t>
            </a:r>
            <a:r>
              <a:rPr lang="fa-IR" dirty="0" smtClean="0">
                <a:cs typeface="B Titr" panose="00000700000000000000" pitchFamily="2" charset="-78"/>
              </a:rPr>
              <a:t>باشیم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خدمات </a:t>
            </a:r>
            <a:r>
              <a:rPr lang="fa-IR" dirty="0">
                <a:cs typeface="B Titr" panose="00000700000000000000" pitchFamily="2" charset="-78"/>
              </a:rPr>
              <a:t>واقعی خدماتی است که بدون درمعرض دیدن </a:t>
            </a:r>
            <a:r>
              <a:rPr lang="fa-IR" dirty="0" smtClean="0">
                <a:cs typeface="B Titr" panose="00000700000000000000" pitchFamily="2" charset="-78"/>
              </a:rPr>
              <a:t>و تایید </a:t>
            </a:r>
            <a:r>
              <a:rPr lang="fa-IR" dirty="0">
                <a:cs typeface="B Titr" panose="00000700000000000000" pitchFamily="2" charset="-78"/>
              </a:rPr>
              <a:t>برای رساندن پیام تلاش می کنند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هرچیزی که برسرراه است </a:t>
            </a:r>
            <a:r>
              <a:rPr lang="fa-IR" dirty="0" smtClean="0">
                <a:cs typeface="B Titr" panose="00000700000000000000" pitchFamily="2" charset="-78"/>
              </a:rPr>
              <a:t>و باعث جدا شدن ما ازیکدیگرمیشودکنارگذاریم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مانه </a:t>
            </a:r>
            <a:r>
              <a:rPr lang="fa-IR" dirty="0">
                <a:cs typeface="B Titr" panose="00000700000000000000" pitchFamily="2" charset="-78"/>
              </a:rPr>
              <a:t>تنهاشخصیت </a:t>
            </a:r>
            <a:r>
              <a:rPr lang="fa-IR" dirty="0" smtClean="0">
                <a:cs typeface="B Titr" panose="00000700000000000000" pitchFamily="2" charset="-78"/>
              </a:rPr>
              <a:t>خود بلکه شخصیت</a:t>
            </a:r>
            <a:r>
              <a:rPr lang="fa-IR" dirty="0">
                <a:cs typeface="B Titr" panose="00000700000000000000" pitchFamily="2" charset="-78"/>
              </a:rPr>
              <a:t> </a:t>
            </a:r>
            <a:r>
              <a:rPr lang="fa-IR" dirty="0" smtClean="0">
                <a:cs typeface="B Titr" panose="00000700000000000000" pitchFamily="2" charset="-78"/>
              </a:rPr>
              <a:t>دیگران را هم نیزبایدکناربگذاریم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988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" y="1524658"/>
            <a:ext cx="6453313" cy="431343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008" y="5838091"/>
            <a:ext cx="7068684" cy="38956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10400" y="1828800"/>
            <a:ext cx="595473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B Jadid" panose="00000700000000000000" pitchFamily="2" charset="-78"/>
              </a:rPr>
              <a:t>کاربرد سنت ها</a:t>
            </a:r>
          </a:p>
          <a:p>
            <a:pPr algn="ctr"/>
            <a:endParaRPr lang="fa-IR" sz="7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B Jadid" panose="00000700000000000000" pitchFamily="2" charset="-78"/>
            </a:endParaRPr>
          </a:p>
          <a:p>
            <a:pPr algn="ctr"/>
            <a:r>
              <a:rPr lang="fa-IR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B Jadid" panose="00000700000000000000" pitchFamily="2" charset="-78"/>
              </a:rPr>
              <a:t>در 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B Jadid" panose="000007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585" y="5948064"/>
            <a:ext cx="65177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a-I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Jadid" panose="00000700000000000000" pitchFamily="2" charset="-78"/>
              </a:rPr>
              <a:t> کمیته </a:t>
            </a:r>
          </a:p>
          <a:p>
            <a:pPr algn="ctr">
              <a:lnSpc>
                <a:spcPct val="200000"/>
              </a:lnSpc>
            </a:pPr>
            <a:r>
              <a:rPr lang="fa-I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Jadid" panose="00000700000000000000" pitchFamily="2" charset="-78"/>
              </a:rPr>
              <a:t>بیمارستان و زندان ها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344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600200"/>
            <a:ext cx="13716000" cy="8534400"/>
          </a:xfrm>
        </p:spPr>
        <p:txBody>
          <a:bodyPr>
            <a:normAutofit fontScale="92500" lnSpcReduction="10000"/>
          </a:bodyPr>
          <a:lstStyle/>
          <a:p>
            <a:pPr rtl="1"/>
            <a:r>
              <a:rPr lang="fa-IR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یک در</a:t>
            </a:r>
            <a:r>
              <a:rPr lang="en-US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71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بسیارمهم است که اعضای کمیته بیمارستانهاوزندانها همیشه خودراجزئی ازکل </a:t>
            </a: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بدانند</a:t>
            </a:r>
          </a:p>
          <a:p>
            <a:pPr algn="r" rtl="1"/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احترام </a:t>
            </a:r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متقابل بهم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برابری اعضا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همه میتوانندعقایدمتفاوتی داشته باشند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رفاقت با </a:t>
            </a: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اعضاء ناسازگار</a:t>
            </a:r>
          </a:p>
          <a:p>
            <a:pPr algn="r" rtl="1"/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درپیام </a:t>
            </a:r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خودموجودیت انجمن رابرسانند</a:t>
            </a:r>
          </a:p>
          <a:p>
            <a:pPr algn="r" rtl="1"/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برای </a:t>
            </a:r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انجام خدمات گروهی درقالب یک کمیته ویا پیام رسان به اتحاد،یکپارچگی،یک صدابودن اعضای کمیته نیاز داریم تاازمنافع مشترک انجمن معتادان گمنام آگاه شده وکمک بزرگی به اتحاد خدمت گزاران </a:t>
            </a:r>
            <a:r>
              <a:rPr lang="fa-IR" dirty="0" smtClean="0">
                <a:solidFill>
                  <a:schemeClr val="tx1"/>
                </a:solidFill>
                <a:cs typeface="B Titr" panose="00000700000000000000" pitchFamily="2" charset="-78"/>
              </a:rPr>
              <a:t>کند</a:t>
            </a:r>
            <a:endParaRPr lang="fa-IR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/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 rtl="1"/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r"/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13411200" cy="8354063"/>
          </a:xfrm>
        </p:spPr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fa-IR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دو در</a:t>
            </a:r>
            <a:r>
              <a:rPr lang="en-US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71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برای رسیدن به وجدان گروهی می بایست بابرگزاری جلسات درون کمیته ایی ازتجربیات اعضا کمیته </a:t>
            </a:r>
            <a:r>
              <a:rPr lang="fa-IR" dirty="0" smtClean="0">
                <a:cs typeface="B Titr" panose="00000700000000000000" pitchFamily="2" charset="-78"/>
              </a:rPr>
              <a:t>استفاده کرد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باید اعضا بتوانند درمورد مسائل،تاثیرگذاربحث </a:t>
            </a:r>
            <a:r>
              <a:rPr lang="fa-IR" dirty="0">
                <a:cs typeface="B Titr" panose="00000700000000000000" pitchFamily="2" charset="-78"/>
              </a:rPr>
              <a:t>وگفتگو </a:t>
            </a:r>
            <a:r>
              <a:rPr lang="fa-IR" dirty="0" smtClean="0">
                <a:cs typeface="B Titr" panose="00000700000000000000" pitchFamily="2" charset="-78"/>
              </a:rPr>
              <a:t>کنند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باآگاهی درفرایند تصمیم </a:t>
            </a:r>
            <a:r>
              <a:rPr lang="fa-IR" dirty="0">
                <a:cs typeface="B Titr" panose="00000700000000000000" pitchFamily="2" charset="-78"/>
              </a:rPr>
              <a:t>گیری شرکت </a:t>
            </a:r>
            <a:r>
              <a:rPr lang="fa-IR" dirty="0" smtClean="0">
                <a:cs typeface="B Titr" panose="00000700000000000000" pitchFamily="2" charset="-78"/>
              </a:rPr>
              <a:t>کنیم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حرف </a:t>
            </a:r>
            <a:r>
              <a:rPr lang="fa-IR" dirty="0">
                <a:cs typeface="B Titr" panose="00000700000000000000" pitchFamily="2" charset="-78"/>
              </a:rPr>
              <a:t>آخرباخداوندی است که منبع اتحادماست </a:t>
            </a:r>
            <a:endParaRPr lang="fa-IR" dirty="0" smtClean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وجدان </a:t>
            </a:r>
            <a:r>
              <a:rPr lang="fa-IR" dirty="0">
                <a:cs typeface="B Titr" panose="00000700000000000000" pitchFamily="2" charset="-78"/>
              </a:rPr>
              <a:t>گروهی مظهرآگاهی وبرداشت وتسلیم دسته جمعی دررابطه بااصول روحانی می باشد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سنت دو </a:t>
            </a:r>
            <a:r>
              <a:rPr lang="fa-IR" dirty="0" smtClean="0">
                <a:cs typeface="B Titr" panose="00000700000000000000" pitchFamily="2" charset="-78"/>
              </a:rPr>
              <a:t>به ما اطمینان میدهدعلی </a:t>
            </a:r>
            <a:r>
              <a:rPr lang="fa-IR" dirty="0">
                <a:cs typeface="B Titr" panose="00000700000000000000" pitchFamily="2" charset="-78"/>
              </a:rPr>
              <a:t>رغم هراتفاقی </a:t>
            </a:r>
            <a:r>
              <a:rPr lang="en-US" dirty="0">
                <a:cs typeface="B Titr" panose="00000700000000000000" pitchFamily="2" charset="-78"/>
              </a:rPr>
              <a:t>NA </a:t>
            </a:r>
            <a:r>
              <a:rPr lang="fa-IR" dirty="0" smtClean="0">
                <a:cs typeface="B Titr" panose="00000700000000000000" pitchFamily="2" charset="-78"/>
              </a:rPr>
              <a:t>همیشه دردسترس </a:t>
            </a:r>
            <a:r>
              <a:rPr lang="fa-IR" dirty="0">
                <a:cs typeface="B Titr" panose="00000700000000000000" pitchFamily="2" charset="-78"/>
              </a:rPr>
              <a:t>ماست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عدم رعایت سنت دوم به معنی </a:t>
            </a:r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نداشتن </a:t>
            </a: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ایمان </a:t>
            </a:r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است </a:t>
            </a:r>
            <a:r>
              <a:rPr lang="fa-IR" dirty="0" smtClean="0">
                <a:cs typeface="B Titr" panose="00000700000000000000" pitchFamily="2" charset="-78"/>
              </a:rPr>
              <a:t>(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روح سنت ها</a:t>
            </a:r>
            <a:r>
              <a:rPr lang="fa-IR" dirty="0" smtClean="0">
                <a:cs typeface="B Titr" panose="00000700000000000000" pitchFamily="2" charset="-78"/>
              </a:rPr>
              <a:t>)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52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13716000" cy="8125463"/>
          </a:xfrm>
        </p:spPr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fa-IR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سوم در </a:t>
            </a:r>
            <a:r>
              <a:rPr lang="en-US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71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هیچ کس درمقامی نیست که قضاوت کند،چه کسی تمایل </a:t>
            </a:r>
            <a:r>
              <a:rPr lang="fa-IR" dirty="0" smtClean="0">
                <a:cs typeface="B Titr" panose="00000700000000000000" pitchFamily="2" charset="-78"/>
              </a:rPr>
              <a:t>داردیاندارد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ماهیچ </a:t>
            </a:r>
            <a:r>
              <a:rPr lang="fa-IR" dirty="0">
                <a:cs typeface="B Titr" panose="00000700000000000000" pitchFamily="2" charset="-78"/>
              </a:rPr>
              <a:t>ابزاری ومعیاری برای سنجش تمایل </a:t>
            </a:r>
            <a:r>
              <a:rPr lang="fa-IR" dirty="0" smtClean="0">
                <a:cs typeface="B Titr" panose="00000700000000000000" pitchFamily="2" charset="-78"/>
              </a:rPr>
              <a:t>نداریم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این </a:t>
            </a:r>
            <a:r>
              <a:rPr lang="fa-IR" dirty="0">
                <a:cs typeface="B Titr" panose="00000700000000000000" pitchFamily="2" charset="-78"/>
              </a:rPr>
              <a:t>سنت به اعضا این کمیته متذکر می شودکه باید پیام برنامه </a:t>
            </a:r>
            <a:r>
              <a:rPr lang="fa-IR" dirty="0" smtClean="0">
                <a:cs typeface="B Titr" panose="00000700000000000000" pitchFamily="2" charset="-78"/>
              </a:rPr>
              <a:t>را بدون </a:t>
            </a:r>
            <a:r>
              <a:rPr lang="fa-IR" dirty="0">
                <a:cs typeface="B Titr" panose="00000700000000000000" pitchFamily="2" charset="-78"/>
              </a:rPr>
              <a:t>قضاوت دردسترس تمام معتادان قرار </a:t>
            </a:r>
            <a:r>
              <a:rPr lang="fa-IR" dirty="0" smtClean="0">
                <a:cs typeface="B Titr" panose="00000700000000000000" pitchFamily="2" charset="-78"/>
              </a:rPr>
              <a:t>دهید</a:t>
            </a: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قلب سنت سوم مهربانی </a:t>
            </a:r>
            <a:r>
              <a:rPr lang="fa-IR" dirty="0" smtClean="0">
                <a:cs typeface="B Titr" panose="00000700000000000000" pitchFamily="2" charset="-78"/>
              </a:rPr>
              <a:t>موجود درآن </a:t>
            </a:r>
            <a:r>
              <a:rPr lang="fa-IR" dirty="0">
                <a:cs typeface="B Titr" panose="00000700000000000000" pitchFamily="2" charset="-78"/>
              </a:rPr>
              <a:t>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انگیزه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وباورمان اعتمادوتوانایی های را برای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مهربان بودن بررسی کنیم</a:t>
            </a:r>
            <a:endParaRPr lang="en-US" dirty="0">
              <a:solidFill>
                <a:schemeClr val="tx2"/>
              </a:solidFill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اما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درمورد خدمتگزاران این کمیته، تمایل به خدمت نیاز است ولی خدمتگزار باید توانایی انجام خدمت محوله راداشته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باشد،وباید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بدانند که فقط داشتن تمایل کافی نیست ومی بایست مرتبا سطح آگاهی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وتوانایی های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خودراجهت پیام رسانی ارتقاء دهند</a:t>
            </a:r>
            <a:endParaRPr lang="en-US" dirty="0">
              <a:solidFill>
                <a:schemeClr val="tx2"/>
              </a:solidFill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339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13716000" cy="7896863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چهار در </a:t>
            </a:r>
            <a:r>
              <a:rPr lang="en-US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60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آزادی ومسئولیت دست </a:t>
            </a:r>
            <a:r>
              <a:rPr lang="fa-IR" dirty="0" smtClean="0">
                <a:cs typeface="B Titr" panose="00000700000000000000" pitchFamily="2" charset="-78"/>
              </a:rPr>
              <a:t>دردست یکدیگراست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مهمترین کاری که </a:t>
            </a:r>
            <a:r>
              <a:rPr lang="fa-IR" dirty="0" smtClean="0">
                <a:cs typeface="B Titr" panose="00000700000000000000" pitchFamily="2" charset="-78"/>
              </a:rPr>
              <a:t>به واسطه </a:t>
            </a:r>
            <a:r>
              <a:rPr lang="fa-IR" dirty="0">
                <a:cs typeface="B Titr" panose="00000700000000000000" pitchFamily="2" charset="-78"/>
              </a:rPr>
              <a:t>استقلال </a:t>
            </a:r>
            <a:r>
              <a:rPr lang="fa-IR" dirty="0" smtClean="0">
                <a:cs typeface="B Titr" panose="00000700000000000000" pitchFamily="2" charset="-78"/>
              </a:rPr>
              <a:t>خودانجام </a:t>
            </a:r>
            <a:r>
              <a:rPr lang="fa-IR" dirty="0">
                <a:cs typeface="B Titr" panose="00000700000000000000" pitchFamily="2" charset="-78"/>
              </a:rPr>
              <a:t>میدهیم رساندن پیام 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این </a:t>
            </a:r>
            <a:r>
              <a:rPr lang="fa-IR" dirty="0">
                <a:cs typeface="B Titr" panose="00000700000000000000" pitchFamily="2" charset="-78"/>
              </a:rPr>
              <a:t>سنت به </a:t>
            </a:r>
            <a:r>
              <a:rPr lang="fa-IR" dirty="0" smtClean="0">
                <a:cs typeface="B Titr" panose="00000700000000000000" pitchFamily="2" charset="-78"/>
              </a:rPr>
              <a:t>ما اجازه میدهد تا درانجام </a:t>
            </a:r>
            <a:r>
              <a:rPr lang="fa-IR" dirty="0">
                <a:cs typeface="B Titr" panose="00000700000000000000" pitchFamily="2" charset="-78"/>
              </a:rPr>
              <a:t>خدمات تنوع وگوناگونی داشته </a:t>
            </a:r>
            <a:r>
              <a:rPr lang="fa-IR" dirty="0" smtClean="0">
                <a:cs typeface="B Titr" panose="00000700000000000000" pitchFamily="2" charset="-78"/>
              </a:rPr>
              <a:t>باشیم</a:t>
            </a:r>
          </a:p>
          <a:p>
            <a:pPr marL="0" indent="0" algn="r" rtl="1">
              <a:buNone/>
            </a:pP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همیشه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باید مراقب باشیم </a:t>
            </a: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آزادی واستقلالی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که به همراه خدمت به ما واگذار می کنند باعث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نشود تا ما ازبکارگیری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اصول روحانی غافل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شویم ،زیراآزادی ما تاجایی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است که برگروه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هاودیگرمعتادان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تاثیر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نگذارد و </a:t>
            </a:r>
            <a:r>
              <a:rPr lang="fa-IR" dirty="0" smtClean="0">
                <a:solidFill>
                  <a:srgbClr val="FF0000"/>
                </a:solidFill>
                <a:cs typeface="B Titr" panose="00000700000000000000" pitchFamily="2" charset="-78"/>
              </a:rPr>
              <a:t>بنیاد روحانی </a:t>
            </a: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سنت ها نادیده گرفته شود</a:t>
            </a:r>
            <a:endParaRPr lang="en-US" dirty="0">
              <a:solidFill>
                <a:schemeClr val="tx2"/>
              </a:solidFill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44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12877800" cy="7973063"/>
          </a:xfrm>
        </p:spPr>
        <p:txBody>
          <a:bodyPr>
            <a:normAutofit fontScale="85000" lnSpcReduction="20000"/>
          </a:bodyPr>
          <a:lstStyle/>
          <a:p>
            <a:pPr marL="0" indent="0" algn="ctr" rtl="1">
              <a:buNone/>
            </a:pPr>
            <a:r>
              <a:rPr lang="fa-IR" sz="7100" dirty="0" smtClean="0">
                <a:solidFill>
                  <a:srgbClr val="FF0000"/>
                </a:solidFill>
                <a:cs typeface="B Jadid" panose="00000700000000000000" pitchFamily="2" charset="-78"/>
              </a:rPr>
              <a:t>کاربرد سنت پنج </a:t>
            </a:r>
            <a:r>
              <a:rPr lang="fa-IR" sz="7200" dirty="0">
                <a:solidFill>
                  <a:srgbClr val="FF0000"/>
                </a:solidFill>
                <a:cs typeface="B Jadid" panose="00000700000000000000" pitchFamily="2" charset="-78"/>
              </a:rPr>
              <a:t>در </a:t>
            </a:r>
            <a:r>
              <a:rPr lang="en-US" sz="72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71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پیام مااین است که هرمعتادی می تواندمصرف موادمخدرراقطع کندواشتیاق خودرانسبت به موادمخدرازدست بدهد وراه جدیدی برای زندگی پیدا </a:t>
            </a:r>
            <a:r>
              <a:rPr lang="fa-IR" dirty="0" smtClean="0">
                <a:solidFill>
                  <a:schemeClr val="tx2"/>
                </a:solidFill>
                <a:cs typeface="B Titr" panose="00000700000000000000" pitchFamily="2" charset="-78"/>
              </a:rPr>
              <a:t>کند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ما درکمیته بیمارستانها و زندانها با هم </a:t>
            </a:r>
            <a:r>
              <a:rPr lang="fa-IR" dirty="0">
                <a:cs typeface="B Titr" panose="00000700000000000000" pitchFamily="2" charset="-78"/>
              </a:rPr>
              <a:t>همگام می شویم </a:t>
            </a:r>
            <a:r>
              <a:rPr lang="fa-IR" dirty="0" smtClean="0">
                <a:cs typeface="B Titr" panose="00000700000000000000" pitchFamily="2" charset="-78"/>
              </a:rPr>
              <a:t>تا قدرت </a:t>
            </a:r>
            <a:r>
              <a:rPr lang="fa-IR" dirty="0">
                <a:cs typeface="B Titr" panose="00000700000000000000" pitchFamily="2" charset="-78"/>
              </a:rPr>
              <a:t>موثری راکه </a:t>
            </a:r>
            <a:r>
              <a:rPr lang="fa-IR" dirty="0" smtClean="0">
                <a:cs typeface="B Titr" panose="00000700000000000000" pitchFamily="2" charset="-78"/>
              </a:rPr>
              <a:t>اتحاد اعضا </a:t>
            </a:r>
            <a:r>
              <a:rPr lang="fa-IR" dirty="0">
                <a:cs typeface="B Titr" panose="00000700000000000000" pitchFamily="2" charset="-78"/>
              </a:rPr>
              <a:t>کمیته بدست می </a:t>
            </a:r>
            <a:r>
              <a:rPr lang="fa-IR" dirty="0" smtClean="0">
                <a:cs typeface="B Titr" panose="00000700000000000000" pitchFamily="2" charset="-78"/>
              </a:rPr>
              <a:t>آید درراستای </a:t>
            </a:r>
            <a:r>
              <a:rPr lang="fa-IR" dirty="0">
                <a:cs typeface="B Titr" panose="00000700000000000000" pitchFamily="2" charset="-78"/>
              </a:rPr>
              <a:t>پیام به همدردهایمان </a:t>
            </a:r>
            <a:r>
              <a:rPr lang="fa-IR" dirty="0" smtClean="0">
                <a:cs typeface="B Titr" panose="00000700000000000000" pitchFamily="2" charset="-78"/>
              </a:rPr>
              <a:t>بکارگیریم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>
                <a:cs typeface="B Titr" panose="00000700000000000000" pitchFamily="2" charset="-78"/>
              </a:rPr>
              <a:t>این سنت به ماکمک می کند تاازمنافع شخصی </a:t>
            </a:r>
            <a:r>
              <a:rPr lang="fa-IR" dirty="0" smtClean="0">
                <a:cs typeface="B Titr" panose="00000700000000000000" pitchFamily="2" charset="-78"/>
              </a:rPr>
              <a:t>ومسائل </a:t>
            </a:r>
            <a:r>
              <a:rPr lang="fa-IR" dirty="0">
                <a:cs typeface="B Titr" panose="00000700000000000000" pitchFamily="2" charset="-78"/>
              </a:rPr>
              <a:t>حاشیه ایی دوری کنیم وتمرکزمان به روی هدف اصلی باشد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پیام </a:t>
            </a:r>
            <a:r>
              <a:rPr lang="fa-IR" dirty="0" smtClean="0">
                <a:cs typeface="B Titr" panose="00000700000000000000" pitchFamily="2" charset="-78"/>
              </a:rPr>
              <a:t>ما قلب </a:t>
            </a:r>
            <a:r>
              <a:rPr lang="fa-IR" dirty="0">
                <a:cs typeface="B Titr" panose="00000700000000000000" pitchFamily="2" charset="-78"/>
              </a:rPr>
              <a:t>انجمن 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مسئله مهم رساندن پیام است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بعنوان یک عضودراین سنت </a:t>
            </a:r>
            <a:r>
              <a:rPr lang="fa-IR" dirty="0" smtClean="0">
                <a:cs typeface="B Titr" panose="00000700000000000000" pitchFamily="2" charset="-78"/>
              </a:rPr>
              <a:t>وظیفه</a:t>
            </a:r>
            <a:r>
              <a:rPr lang="fa-IR" dirty="0">
                <a:cs typeface="B Titr" panose="00000700000000000000" pitchFamily="2" charset="-78"/>
              </a:rPr>
              <a:t> </a:t>
            </a:r>
            <a:r>
              <a:rPr lang="fa-IR" dirty="0" smtClean="0">
                <a:cs typeface="B Titr" panose="00000700000000000000" pitchFamily="2" charset="-78"/>
              </a:rPr>
              <a:t>داریم </a:t>
            </a:r>
            <a:r>
              <a:rPr lang="fa-IR" dirty="0">
                <a:cs typeface="B Titr" panose="00000700000000000000" pitchFamily="2" charset="-78"/>
              </a:rPr>
              <a:t>نقش </a:t>
            </a:r>
            <a:r>
              <a:rPr lang="fa-IR" dirty="0" smtClean="0">
                <a:cs typeface="B Titr" panose="00000700000000000000" pitchFamily="2" charset="-78"/>
              </a:rPr>
              <a:t>خود را درکمک </a:t>
            </a:r>
            <a:r>
              <a:rPr lang="fa-IR" dirty="0">
                <a:cs typeface="B Titr" panose="00000700000000000000" pitchFamily="2" charset="-78"/>
              </a:rPr>
              <a:t>به گروه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درنظربگیریم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2475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13716000" cy="8125463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6000" dirty="0">
                <a:solidFill>
                  <a:srgbClr val="FF0000"/>
                </a:solidFill>
                <a:cs typeface="B Jadid" panose="00000700000000000000" pitchFamily="2" charset="-78"/>
              </a:rPr>
              <a:t>کاربرد سنت شش در </a:t>
            </a:r>
            <a:r>
              <a:rPr lang="en-US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60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این سنت مرزبین همکاری </a:t>
            </a:r>
            <a:r>
              <a:rPr lang="fa-IR" dirty="0" smtClean="0">
                <a:cs typeface="B Titr" panose="00000700000000000000" pitchFamily="2" charset="-78"/>
              </a:rPr>
              <a:t>و وابستگی با سازمانهای </a:t>
            </a:r>
            <a:r>
              <a:rPr lang="fa-IR" dirty="0">
                <a:cs typeface="B Titr" panose="00000700000000000000" pitchFamily="2" charset="-78"/>
              </a:rPr>
              <a:t>خارجی ومرتبط رابرای مامشخص می </a:t>
            </a:r>
            <a:r>
              <a:rPr lang="fa-IR" dirty="0" smtClean="0">
                <a:cs typeface="B Titr" panose="00000700000000000000" pitchFamily="2" charset="-78"/>
              </a:rPr>
              <a:t>کند</a:t>
            </a:r>
          </a:p>
          <a:p>
            <a:pPr marL="0" indent="0" algn="r" rtl="1">
              <a:buNone/>
            </a:pPr>
            <a:r>
              <a:rPr lang="fa-IR" dirty="0" smtClean="0">
                <a:cs typeface="B Titr" panose="00000700000000000000" pitchFamily="2" charset="-78"/>
              </a:rPr>
              <a:t>اعضا </a:t>
            </a:r>
            <a:r>
              <a:rPr lang="fa-IR" dirty="0">
                <a:cs typeface="B Titr" panose="00000700000000000000" pitchFamily="2" charset="-78"/>
              </a:rPr>
              <a:t>خدمتگزاراین کمیته لازم است عدم وابستگی </a:t>
            </a:r>
            <a:r>
              <a:rPr lang="fa-IR" dirty="0" smtClean="0">
                <a:cs typeface="B Titr" panose="00000700000000000000" pitchFamily="2" charset="-78"/>
              </a:rPr>
              <a:t>ما با هر </a:t>
            </a:r>
            <a:r>
              <a:rPr lang="fa-IR" dirty="0">
                <a:cs typeface="B Titr" panose="00000700000000000000" pitchFamily="2" charset="-78"/>
              </a:rPr>
              <a:t>سازمان خارجی </a:t>
            </a:r>
            <a:r>
              <a:rPr lang="fa-IR" dirty="0" smtClean="0">
                <a:cs typeface="B Titr" panose="00000700000000000000" pitchFamily="2" charset="-78"/>
              </a:rPr>
              <a:t>ویا مرتبط را به </a:t>
            </a:r>
            <a:r>
              <a:rPr lang="fa-IR" dirty="0">
                <a:cs typeface="B Titr" panose="00000700000000000000" pitchFamily="2" charset="-78"/>
              </a:rPr>
              <a:t>روشنی برای بیماران مراکزوبیمارستانها بیان نموده تابدانند که ما،مراکزی راکه آنها درآن بسر می برند نه رد ونه تایید می کنیم وهرگز دخالت درامور آنها نمی کنیم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Titr" panose="00000700000000000000" pitchFamily="2" charset="-78"/>
              </a:rPr>
              <a:t>باخودصادق باشیم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r>
              <a:rPr lang="fa-IR" sz="4000" dirty="0">
                <a:solidFill>
                  <a:srgbClr val="FF0000"/>
                </a:solidFill>
                <a:cs typeface="B Titr" panose="00000700000000000000" pitchFamily="2" charset="-78"/>
              </a:rPr>
              <a:t>بکارگیری سنت ششم نکات </a:t>
            </a:r>
            <a:r>
              <a:rPr lang="fa-IR" sz="4000" dirty="0" smtClean="0">
                <a:solidFill>
                  <a:srgbClr val="FF0000"/>
                </a:solidFill>
                <a:cs typeface="B Titr" panose="00000700000000000000" pitchFamily="2" charset="-78"/>
              </a:rPr>
              <a:t>مشترک</a:t>
            </a:r>
            <a:r>
              <a:rPr lang="fa-IR" sz="4000" dirty="0">
                <a:solidFill>
                  <a:srgbClr val="FF0000"/>
                </a:solidFill>
                <a:cs typeface="B Titr" panose="00000700000000000000" pitchFamily="2" charset="-78"/>
              </a:rPr>
              <a:t> </a:t>
            </a:r>
            <a:r>
              <a:rPr lang="fa-IR" sz="4000" dirty="0" smtClean="0">
                <a:solidFill>
                  <a:srgbClr val="FF0000"/>
                </a:solidFill>
                <a:cs typeface="B Titr" panose="00000700000000000000" pitchFamily="2" charset="-78"/>
              </a:rPr>
              <a:t>فراوانی </a:t>
            </a:r>
            <a:r>
              <a:rPr lang="fa-IR" sz="4000" dirty="0">
                <a:solidFill>
                  <a:srgbClr val="FF0000"/>
                </a:solidFill>
                <a:cs typeface="B Titr" panose="00000700000000000000" pitchFamily="2" charset="-78"/>
              </a:rPr>
              <a:t>باتمرین کردن قدم ده دارد</a:t>
            </a:r>
            <a:endParaRPr lang="en-US" sz="4000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6116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08" y="1676401"/>
            <a:ext cx="13563600" cy="80772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6000" dirty="0">
                <a:solidFill>
                  <a:srgbClr val="FF0000"/>
                </a:solidFill>
                <a:cs typeface="B Jadid" panose="00000700000000000000" pitchFamily="2" charset="-78"/>
              </a:rPr>
              <a:t>کاربرد سنت هفت در </a:t>
            </a:r>
            <a:r>
              <a:rPr lang="en-US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H&amp;I</a:t>
            </a:r>
            <a:endParaRPr lang="en-US" sz="60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متکی بودن به </a:t>
            </a:r>
            <a:r>
              <a:rPr lang="fa-IR" dirty="0" smtClean="0">
                <a:cs typeface="B Titr" panose="00000700000000000000" pitchFamily="2" charset="-78"/>
              </a:rPr>
              <a:t>خود فقط با کمک </a:t>
            </a:r>
            <a:r>
              <a:rPr lang="fa-IR" dirty="0">
                <a:cs typeface="B Titr" panose="00000700000000000000" pitchFamily="2" charset="-78"/>
              </a:rPr>
              <a:t>های داوطلبانه مالی امکان پذیرنیست وبیش ازآن </a:t>
            </a:r>
            <a:r>
              <a:rPr lang="fa-IR" dirty="0" smtClean="0">
                <a:cs typeface="B Titr" panose="00000700000000000000" pitchFamily="2" charset="-78"/>
              </a:rPr>
              <a:t>ما نیاز </a:t>
            </a:r>
            <a:r>
              <a:rPr lang="fa-IR" dirty="0">
                <a:cs typeface="B Titr" panose="00000700000000000000" pitchFamily="2" charset="-78"/>
              </a:rPr>
              <a:t>به تعهد خدمتگزارانی داریم که وقت وانرژی </a:t>
            </a:r>
            <a:r>
              <a:rPr lang="fa-IR" dirty="0" smtClean="0">
                <a:cs typeface="B Titr" panose="00000700000000000000" pitchFamily="2" charset="-78"/>
              </a:rPr>
              <a:t>خودرا داوطلبانه </a:t>
            </a:r>
            <a:r>
              <a:rPr lang="fa-IR" dirty="0">
                <a:cs typeface="B Titr" panose="00000700000000000000" pitchFamily="2" charset="-78"/>
              </a:rPr>
              <a:t>جهت پیام رسانی وحمایت وپشتیبانی ازیک معتاد ایثار میکنند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ازطریق خوداتکایی </a:t>
            </a:r>
            <a:r>
              <a:rPr lang="fa-IR" dirty="0" smtClean="0">
                <a:cs typeface="B Titr" panose="00000700000000000000" pitchFamily="2" charset="-78"/>
              </a:rPr>
              <a:t>ما تعهدخودرانسبت به دیگران </a:t>
            </a:r>
            <a:r>
              <a:rPr lang="fa-IR" dirty="0">
                <a:cs typeface="B Titr" panose="00000700000000000000" pitchFamily="2" charset="-78"/>
              </a:rPr>
              <a:t>نشان میدهیم</a:t>
            </a:r>
            <a:endParaRPr lang="en-US" dirty="0">
              <a:cs typeface="B Titr" panose="00000700000000000000" pitchFamily="2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تعهدماعملی ازروی ایمان است</a:t>
            </a:r>
            <a:endParaRPr lang="en-US" dirty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marL="0" indent="0" algn="r"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342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1064</Words>
  <Application>Microsoft Office PowerPoint</Application>
  <PresentationFormat>Custom</PresentationFormat>
  <Paragraphs>92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 Jadid</vt:lpstr>
      <vt:lpstr>B Titr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44</cp:revision>
  <dcterms:created xsi:type="dcterms:W3CDTF">2019-09-04T04:59:03Z</dcterms:created>
  <dcterms:modified xsi:type="dcterms:W3CDTF">2019-10-09T05:44:30Z</dcterms:modified>
</cp:coreProperties>
</file>