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769" r:id="rId3"/>
    <p:sldMasterId id="2147483805" r:id="rId4"/>
    <p:sldMasterId id="2147483829" r:id="rId5"/>
    <p:sldMasterId id="2147483913" r:id="rId6"/>
  </p:sldMasterIdLst>
  <p:notesMasterIdLst>
    <p:notesMasterId r:id="rId20"/>
  </p:notesMasterIdLst>
  <p:handoutMasterIdLst>
    <p:handoutMasterId r:id="rId21"/>
  </p:handoutMasterIdLst>
  <p:sldIdLst>
    <p:sldId id="302" r:id="rId7"/>
    <p:sldId id="336" r:id="rId8"/>
    <p:sldId id="345" r:id="rId9"/>
    <p:sldId id="298" r:id="rId10"/>
    <p:sldId id="299" r:id="rId11"/>
    <p:sldId id="344" r:id="rId12"/>
    <p:sldId id="339" r:id="rId13"/>
    <p:sldId id="340" r:id="rId14"/>
    <p:sldId id="341" r:id="rId15"/>
    <p:sldId id="342" r:id="rId16"/>
    <p:sldId id="343" r:id="rId17"/>
    <p:sldId id="358" r:id="rId18"/>
    <p:sldId id="323" r:id="rId1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6600"/>
    <a:srgbClr val="567A6F"/>
    <a:srgbClr val="212121"/>
    <a:srgbClr val="242424"/>
    <a:srgbClr val="282828"/>
    <a:srgbClr val="6600FF"/>
    <a:srgbClr val="FF99FF"/>
    <a:srgbClr val="960000"/>
    <a:srgbClr val="5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035" autoAdjust="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167FD-7991-4133-8526-02113440F2BD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34C9B-CAE0-417D-A66A-148646A43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6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2B9B9-B094-4726-9FCF-934EB53F3D2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F67DB-CE30-4C01-BA6B-44CB0DF906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F67DB-CE30-4C01-BA6B-44CB0DF9069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22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20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18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346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482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903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926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687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318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32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523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9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7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787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516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587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>
              <a:defRPr lang="en-US" dirty="0"/>
            </a:lvl1pPr>
            <a:extLst/>
          </a:lstStyle>
          <a:p>
            <a:r>
              <a:rPr lang="en-US" dirty="0" smtClean="0"/>
              <a:t>Click to add photo album title</a:t>
            </a:r>
            <a:endParaRPr lang="en-US" dirty="0"/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algn="ctr">
              <a:spcBef>
                <a:spcPct val="0"/>
              </a:spcBef>
              <a:defRPr/>
            </a:pPr>
            <a:endParaRPr lang="en-US" sz="3200" i="1" kern="0" dirty="0">
              <a:solidFill>
                <a:prstClr val="white"/>
              </a:solidFill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date and other details</a:t>
            </a:r>
            <a:endParaRPr lang="en-US" dirty="0"/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504471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lang="en-US" i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i="0" dirty="0"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74149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10377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ndscape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lang="en-US" i="0" dirty="0" smtClean="0"/>
              <a:t>Click icon</a:t>
            </a:r>
            <a:r>
              <a:rPr lang="en-US" i="0" baseline="0" dirty="0" smtClean="0"/>
              <a:t> to add </a:t>
            </a:r>
            <a:r>
              <a:rPr lang="en-US" i="0" dirty="0" smtClean="0"/>
              <a:t>full page picture</a:t>
            </a:r>
            <a:endParaRPr lang="en-US" i="0" baseline="0" dirty="0" smtClean="0"/>
          </a:p>
          <a:p>
            <a:pPr marL="0" marR="0" indent="0"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1350707080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>
              <a:defRPr baseline="0"/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67037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522523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Landscape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03346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898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Mixe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3637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86193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940163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M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9010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48994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267765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Lar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>
              <a:buFontTx/>
              <a:buNone/>
              <a:defRPr sz="24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7188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: 1 Portrait with  3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543165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Landscape with 2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996821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Portrait with 2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6609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281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37689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44172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420864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429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42072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>
              <a:defRPr lang="en-US" dirty="0"/>
            </a:lvl1pPr>
            <a:extLst/>
          </a:lstStyle>
          <a:p>
            <a:r>
              <a:rPr lang="en-US" dirty="0" smtClean="0"/>
              <a:t>Click to add photo album title</a:t>
            </a:r>
            <a:endParaRPr lang="en-US" dirty="0"/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algn="ctr">
              <a:spcBef>
                <a:spcPct val="0"/>
              </a:spcBef>
              <a:defRPr/>
            </a:pPr>
            <a:endParaRPr lang="en-US" sz="3200" i="1" kern="0" dirty="0">
              <a:solidFill>
                <a:prstClr val="white"/>
              </a:solidFill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date and other details</a:t>
            </a:r>
            <a:endParaRPr lang="en-US" dirty="0"/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19084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lang="en-US" i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i="0" dirty="0"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966492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088999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ndscape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lang="en-US" i="0" dirty="0" smtClean="0"/>
              <a:t>Click icon</a:t>
            </a:r>
            <a:r>
              <a:rPr lang="en-US" i="0" baseline="0" dirty="0" smtClean="0"/>
              <a:t> to add </a:t>
            </a:r>
            <a:r>
              <a:rPr lang="en-US" i="0" dirty="0" smtClean="0"/>
              <a:t>full page picture</a:t>
            </a:r>
            <a:endParaRPr lang="en-US" i="0" baseline="0" dirty="0" smtClean="0"/>
          </a:p>
          <a:p>
            <a:pPr marL="0" marR="0" indent="0"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2058542530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>
              <a:defRPr baseline="0"/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1938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767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28778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Landscape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716340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Mixe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i="0" smtClean="0"/>
              <a:t>Click icon to add picture</a:t>
            </a:r>
            <a:endParaRPr lang="en-US" i="0" dirty="0"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98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960507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132006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M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490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213746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707677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Lar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>
              <a:buFontTx/>
              <a:buNone/>
              <a:defRPr sz="24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16486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: 1 Portrait with  3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3293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337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Landscape with 2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711609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Portrait with 2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40854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087674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Click icon to add picture</a:t>
            </a:r>
            <a:endParaRPr lang="en-US" sz="2400" i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33971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10258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1541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4617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>
              <a:solidFill>
                <a:srgbClr val="F8F8F8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8F8F8"/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56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2F9F0-1A4A-4E8B-B61F-6300D1F09020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4A378-17F5-4976-BD55-98CADA1C5EB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6223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a-IR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73439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949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186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2895A9E-6943-470C-AC65-8DA285C3BC9B}" type="datetimeFigureOut">
              <a:rPr lang="fa-IR" smtClean="0">
                <a:solidFill>
                  <a:srgbClr val="FFF39D"/>
                </a:solidFill>
              </a:rPr>
              <a:pPr/>
              <a:t>08/21/1439</a:t>
            </a:fld>
            <a:endParaRPr lang="fa-IR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a-IR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66188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422202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07928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37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908237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4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978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015953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5BD80-490F-42B4-8164-859843F66D3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8681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417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463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2672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3461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8611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1945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7511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0452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5708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8398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038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8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0CD7E-FB55-4DCB-A0A4-0117A2F67621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77401-4179-46C8-8530-7A78372FB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3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DEC78389-7C5D-43C4-B4D4-C5D01E269E45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 rtl="1"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E638D3F0-8CAD-4048-AE44-018F8CA0F17A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2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dirty="0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>
              <a:defRPr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>
              <a:defRPr sz="1200">
                <a:solidFill>
                  <a:schemeClr val="tx2"/>
                </a:solidFill>
              </a:defRPr>
            </a:lvl1pPr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2"/>
                </a:solidFill>
              </a:defRPr>
            </a:lvl1pPr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5477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r" rtl="1" eaLnBrk="1" latinLnBrk="0" hangingPunct="1">
        <a:spcBef>
          <a:spcPct val="20000"/>
        </a:spcBef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latinLnBrk="0" hangingPunct="1">
        <a:spcBef>
          <a:spcPct val="20000"/>
        </a:spcBef>
        <a:buChar char="–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latinLnBrk="0" hangingPunct="1">
        <a:spcBef>
          <a:spcPct val="20000"/>
        </a:spcBef>
        <a:buChar char="–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latinLnBrk="0" hangingPunct="1">
        <a:spcBef>
          <a:spcPct val="20000"/>
        </a:spcBef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dirty="0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>
              <a:defRPr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lang="en-US" smtClean="0">
                <a:solidFill>
                  <a:srgbClr val="F8F8F8"/>
                </a:solidFill>
              </a:rPr>
              <a:pPr/>
              <a:t>5/6/2018</a:t>
            </a:fld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>
              <a:defRPr sz="1200">
                <a:solidFill>
                  <a:schemeClr val="tx2"/>
                </a:solidFill>
              </a:defRPr>
            </a:lvl1pPr>
            <a:extLst/>
          </a:lstStyle>
          <a:p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2"/>
                </a:solidFill>
              </a:defRPr>
            </a:lvl1pPr>
            <a:extLst/>
          </a:lstStyle>
          <a:p>
            <a:fld id="{F99EC173-99AE-4773-AB25-02E469A13EAE}" type="slidenum">
              <a:rPr lang="en-US" smtClean="0">
                <a:solidFill>
                  <a:srgbClr val="F8F8F8"/>
                </a:solidFill>
              </a:rPr>
              <a:pPr/>
              <a:t>‹#›</a:t>
            </a:fld>
            <a:endParaRPr lang="en-US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2351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  <p:sldLayoutId id="2147483828" r:id="rId23"/>
    <p:sldLayoutId id="2147483925" r:id="rId24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r" rtl="1" eaLnBrk="1" latinLnBrk="0" hangingPunct="1">
        <a:spcBef>
          <a:spcPct val="20000"/>
        </a:spcBef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latinLnBrk="0" hangingPunct="1">
        <a:spcBef>
          <a:spcPct val="20000"/>
        </a:spcBef>
        <a:buChar char="–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latinLnBrk="0" hangingPunct="1">
        <a:spcBef>
          <a:spcPct val="20000"/>
        </a:spcBef>
        <a:buChar char="–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latinLnBrk="0" hangingPunct="1">
        <a:spcBef>
          <a:spcPct val="20000"/>
        </a:spcBef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rtl="1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rtl="1"/>
            <a:fld id="{C2895A9E-6943-470C-AC65-8DA285C3BC9B}" type="datetimeFigureOut">
              <a:rPr lang="fa-IR" smtClean="0">
                <a:solidFill>
                  <a:srgbClr val="575F6D"/>
                </a:solidFill>
              </a:rPr>
              <a:pPr rtl="1"/>
              <a:t>08/21/1439</a:t>
            </a:fld>
            <a:endParaRPr lang="fa-IR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rtl="1"/>
            <a:endParaRPr lang="fa-IR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r" rtl="1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rtl="1"/>
            <a:fld id="{1F75BD80-490F-42B4-8164-859843F66D34}" type="slidenum">
              <a:rPr lang="fa-IR" smtClean="0"/>
              <a:pPr rtl="1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6994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AE127856-B8F0-446B-82E9-99844BDCCE7D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 rtl="1"/>
              <a:t>08/21/1439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BE6DCFC4-5337-4466-B430-EADD63A859AB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86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43000" t="2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edicine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0" y="4422321"/>
            <a:ext cx="1993404" cy="2405374"/>
          </a:xfrm>
          <a:prstGeom prst="rect">
            <a:avLst/>
          </a:prstGeom>
        </p:spPr>
      </p:pic>
      <p:pic>
        <p:nvPicPr>
          <p:cNvPr id="4" name="Picture 3" descr="kidnapped_villain_3d_highdefinition_picture_1655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3714" y="1088504"/>
            <a:ext cx="2796622" cy="45365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5654">
            <a:off x="-8546" y="3889494"/>
            <a:ext cx="2144243" cy="321257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0"/>
            <a:ext cx="8167936" cy="499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fa-IR" sz="6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 کارگاه آموزشی </a:t>
            </a:r>
          </a:p>
          <a:p>
            <a:pPr rtl="1"/>
            <a:r>
              <a:rPr lang="fa-IR" sz="6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کميته بیمارستان هاوزندانها </a:t>
            </a:r>
            <a:r>
              <a:rPr lang="fa-IR" sz="6000" b="1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ی</a:t>
            </a:r>
            <a:r>
              <a:rPr lang="fa-IR" sz="6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 </a:t>
            </a:r>
            <a:r>
              <a:rPr lang="fa-IR" sz="48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(</a:t>
            </a:r>
            <a:r>
              <a:rPr lang="en-US" sz="60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H&amp;I </a:t>
            </a:r>
            <a:r>
              <a:rPr lang="fa-IR" sz="48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cs typeface="B Titr" pitchFamily="2" charset="-78"/>
              </a:rPr>
              <a:t>)</a:t>
            </a:r>
            <a:endParaRPr lang="fa-IR" sz="4800" b="1" dirty="0" smtClean="0">
              <a:ln>
                <a:solidFill>
                  <a:srgbClr val="FF0000"/>
                </a:solidFill>
              </a:ln>
              <a:solidFill>
                <a:srgbClr val="FFC000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67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ight Arrow 42"/>
          <p:cNvSpPr/>
          <p:nvPr/>
        </p:nvSpPr>
        <p:spPr>
          <a:xfrm rot="13121793">
            <a:off x="3375017" y="3376673"/>
            <a:ext cx="97840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Arrow 43"/>
          <p:cNvSpPr/>
          <p:nvPr/>
        </p:nvSpPr>
        <p:spPr>
          <a:xfrm rot="9031489">
            <a:off x="3283281" y="4140098"/>
            <a:ext cx="97840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 rot="5400000">
            <a:off x="3975639" y="4547151"/>
            <a:ext cx="97840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38"/>
          <p:cNvSpPr/>
          <p:nvPr/>
        </p:nvSpPr>
        <p:spPr>
          <a:xfrm rot="1806078">
            <a:off x="4713003" y="4150332"/>
            <a:ext cx="97840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 rot="19653061">
            <a:off x="4662884" y="3408716"/>
            <a:ext cx="97840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 rot="16200000">
            <a:off x="3975639" y="3046952"/>
            <a:ext cx="97840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929058" y="3429000"/>
            <a:ext cx="1071570" cy="1143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71472" y="4071942"/>
            <a:ext cx="2428892" cy="1214446"/>
          </a:xfrm>
          <a:prstGeom prst="ellipse">
            <a:avLst/>
          </a:prstGeom>
          <a:solidFill>
            <a:srgbClr val="FFC0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Title 1"/>
          <p:cNvSpPr txBox="1">
            <a:spLocks/>
          </p:cNvSpPr>
          <p:nvPr/>
        </p:nvSpPr>
        <p:spPr bwMode="auto">
          <a:xfrm>
            <a:off x="0" y="1"/>
            <a:ext cx="9144000" cy="92867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48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uLnTx/>
              <a:uFillTx/>
              <a:latin typeface="+mj-lt"/>
              <a:ea typeface="+mj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000760" y="2214554"/>
            <a:ext cx="2428892" cy="1214446"/>
            <a:chOff x="0" y="714362"/>
            <a:chExt cx="1744362" cy="1744362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" name="Oval 3"/>
            <p:cNvSpPr/>
            <p:nvPr/>
          </p:nvSpPr>
          <p:spPr>
            <a:xfrm>
              <a:off x="0" y="714362"/>
              <a:ext cx="1744362" cy="1744362"/>
            </a:xfrm>
            <a:prstGeom prst="ellipse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Oval 4"/>
            <p:cNvSpPr/>
            <p:nvPr/>
          </p:nvSpPr>
          <p:spPr>
            <a:xfrm>
              <a:off x="255456" y="969818"/>
              <a:ext cx="1233450" cy="123345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690" tIns="59690" rIns="59690" bIns="59690" numCol="1" spcCol="1270" anchor="ctr" anchorCtr="0">
              <a:noAutofit/>
            </a:bodyPr>
            <a:lstStyle/>
            <a:p>
              <a:pPr lvl="0" algn="ctr" defTabSz="20891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a-IR" sz="4700" kern="1200" dirty="0">
                <a:solidFill>
                  <a:schemeClr val="tx1"/>
                </a:solidFill>
                <a:cs typeface="B Titr" pitchFamily="2" charset="-78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500166" y="214290"/>
            <a:ext cx="6715172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lvl="0"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a-IR" sz="3200" b="1" kern="0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itchFamily="34" charset="0"/>
                <a:cs typeface="B Jadid" panose="00000700000000000000" pitchFamily="2" charset="-78"/>
              </a:rPr>
              <a:t>جذب با شیوه کمیته ای</a:t>
            </a:r>
            <a:endParaRPr lang="fa-IR" sz="3200" b="1" kern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Arial" pitchFamily="34" charset="0"/>
              <a:cs typeface="B Jadid" panose="00000700000000000000" pitchFamily="2" charset="-78"/>
            </a:endParaRPr>
          </a:p>
        </p:txBody>
      </p:sp>
      <p:sp>
        <p:nvSpPr>
          <p:cNvPr id="9" name="Oval 4"/>
          <p:cNvSpPr/>
          <p:nvPr/>
        </p:nvSpPr>
        <p:spPr>
          <a:xfrm>
            <a:off x="6385276" y="4714884"/>
            <a:ext cx="258427" cy="409345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a-IR" sz="2400" kern="1200" dirty="0">
              <a:cs typeface="B Titr" pitchFamily="2" charset="-78"/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286116" y="5357826"/>
            <a:ext cx="2428892" cy="1357322"/>
            <a:chOff x="0" y="714362"/>
            <a:chExt cx="1744362" cy="1744362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2" name="Oval 11"/>
            <p:cNvSpPr/>
            <p:nvPr/>
          </p:nvSpPr>
          <p:spPr>
            <a:xfrm>
              <a:off x="0" y="714362"/>
              <a:ext cx="1744362" cy="1744362"/>
            </a:xfrm>
            <a:prstGeom prst="ellipse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al 4"/>
            <p:cNvSpPr/>
            <p:nvPr/>
          </p:nvSpPr>
          <p:spPr>
            <a:xfrm>
              <a:off x="255456" y="969818"/>
              <a:ext cx="1233450" cy="123345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690" tIns="59690" rIns="59690" bIns="59690" numCol="1" spcCol="1270" anchor="ctr" anchorCtr="0">
              <a:noAutofit/>
            </a:bodyPr>
            <a:lstStyle/>
            <a:p>
              <a:pPr lvl="0" algn="ctr" defTabSz="20891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a-IR" sz="4700" kern="1200" dirty="0">
                <a:cs typeface="B Titr" pitchFamily="2" charset="-78"/>
              </a:endParaRPr>
            </a:p>
          </p:txBody>
        </p:sp>
      </p:grpSp>
      <p:grpSp>
        <p:nvGrpSpPr>
          <p:cNvPr id="8" name="Group 19"/>
          <p:cNvGrpSpPr/>
          <p:nvPr/>
        </p:nvGrpSpPr>
        <p:grpSpPr>
          <a:xfrm>
            <a:off x="3214678" y="1285860"/>
            <a:ext cx="2428892" cy="1214446"/>
            <a:chOff x="0" y="714362"/>
            <a:chExt cx="1744362" cy="1744362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1" name="Oval 20"/>
            <p:cNvSpPr/>
            <p:nvPr/>
          </p:nvSpPr>
          <p:spPr>
            <a:xfrm>
              <a:off x="0" y="714362"/>
              <a:ext cx="1744362" cy="1744362"/>
            </a:xfrm>
            <a:prstGeom prst="ellipse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Oval 4"/>
            <p:cNvSpPr/>
            <p:nvPr/>
          </p:nvSpPr>
          <p:spPr>
            <a:xfrm>
              <a:off x="255456" y="969818"/>
              <a:ext cx="1233450" cy="123345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690" tIns="59690" rIns="59690" bIns="59690" numCol="1" spcCol="1270" anchor="ctr" anchorCtr="0">
              <a:noAutofit/>
            </a:bodyPr>
            <a:lstStyle/>
            <a:p>
              <a:pPr lvl="0" algn="ctr" defTabSz="20891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a-IR" sz="4700" kern="1200" dirty="0">
                <a:cs typeface="B Titr" pitchFamily="2" charset="-78"/>
              </a:endParaRPr>
            </a:p>
          </p:txBody>
        </p:sp>
      </p:grpSp>
      <p:grpSp>
        <p:nvGrpSpPr>
          <p:cNvPr id="10" name="Group 22"/>
          <p:cNvGrpSpPr/>
          <p:nvPr/>
        </p:nvGrpSpPr>
        <p:grpSpPr>
          <a:xfrm>
            <a:off x="500034" y="2214554"/>
            <a:ext cx="2500330" cy="1214446"/>
            <a:chOff x="0" y="714362"/>
            <a:chExt cx="1744362" cy="1744362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4" name="Oval 23"/>
            <p:cNvSpPr/>
            <p:nvPr/>
          </p:nvSpPr>
          <p:spPr>
            <a:xfrm>
              <a:off x="0" y="714362"/>
              <a:ext cx="1744362" cy="1744362"/>
            </a:xfrm>
            <a:prstGeom prst="ellipse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Oval 4"/>
            <p:cNvSpPr/>
            <p:nvPr/>
          </p:nvSpPr>
          <p:spPr>
            <a:xfrm>
              <a:off x="255456" y="969818"/>
              <a:ext cx="1233450" cy="123345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690" tIns="59690" rIns="59690" bIns="59690" numCol="1" spcCol="1270" anchor="ctr" anchorCtr="0">
              <a:noAutofit/>
            </a:bodyPr>
            <a:lstStyle/>
            <a:p>
              <a:pPr lvl="0" algn="ctr" defTabSz="20891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a-IR" sz="4700" kern="1200" dirty="0">
                <a:cs typeface="B Titr" pitchFamily="2" charset="-78"/>
              </a:endParaRPr>
            </a:p>
          </p:txBody>
        </p:sp>
      </p:grpSp>
      <p:grpSp>
        <p:nvGrpSpPr>
          <p:cNvPr id="11" name="Group 25"/>
          <p:cNvGrpSpPr/>
          <p:nvPr/>
        </p:nvGrpSpPr>
        <p:grpSpPr>
          <a:xfrm>
            <a:off x="6072198" y="4000504"/>
            <a:ext cx="2428892" cy="1214446"/>
            <a:chOff x="0" y="714362"/>
            <a:chExt cx="1744362" cy="1744362"/>
          </a:xfrm>
          <a:solidFill>
            <a:srgbClr val="FFC00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7" name="Oval 26"/>
            <p:cNvSpPr/>
            <p:nvPr/>
          </p:nvSpPr>
          <p:spPr>
            <a:xfrm>
              <a:off x="0" y="714362"/>
              <a:ext cx="1744362" cy="1744362"/>
            </a:xfrm>
            <a:prstGeom prst="ellipse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Oval 4"/>
            <p:cNvSpPr/>
            <p:nvPr/>
          </p:nvSpPr>
          <p:spPr>
            <a:xfrm>
              <a:off x="255456" y="969818"/>
              <a:ext cx="1233450" cy="123345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690" tIns="59690" rIns="59690" bIns="59690" numCol="1" spcCol="1270" anchor="ctr" anchorCtr="0">
              <a:noAutofit/>
            </a:bodyPr>
            <a:lstStyle/>
            <a:p>
              <a:pPr lvl="0" algn="ctr" defTabSz="20891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a-IR" sz="4700" kern="1200" dirty="0">
                <a:cs typeface="B Titr" pitchFamily="2" charset="-78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3143240" y="1474526"/>
            <a:ext cx="2428892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b="1" dirty="0" smtClean="0">
                <a:solidFill>
                  <a:schemeClr val="bg1"/>
                </a:solidFill>
                <a:latin typeface="Arial" pitchFamily="34" charset="0"/>
                <a:cs typeface="B Zar" panose="00000400000000000000" pitchFamily="2" charset="-78"/>
              </a:rPr>
              <a:t>اطلاع دادن تاریخ و زمان</a:t>
            </a:r>
          </a:p>
          <a:p>
            <a:pPr algn="ctr">
              <a:lnSpc>
                <a:spcPct val="150000"/>
              </a:lnSpc>
            </a:pPr>
            <a:r>
              <a:rPr lang="fa-IR" b="1" dirty="0" smtClean="0">
                <a:solidFill>
                  <a:schemeClr val="bg1"/>
                </a:solidFill>
                <a:latin typeface="Arial" pitchFamily="34" charset="0"/>
                <a:cs typeface="B Zar" panose="00000400000000000000" pitchFamily="2" charset="-78"/>
              </a:rPr>
              <a:t> برگزاری جلسات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215074" y="2285992"/>
            <a:ext cx="200026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b="1" dirty="0" smtClean="0">
                <a:ln/>
                <a:solidFill>
                  <a:schemeClr val="bg1"/>
                </a:solidFill>
                <a:latin typeface="Arial" pitchFamily="34" charset="0"/>
                <a:cs typeface="B Zar" panose="00000400000000000000" pitchFamily="2" charset="-78"/>
              </a:rPr>
              <a:t>برگزای جلسات آشنا سازی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28596" y="2362794"/>
            <a:ext cx="2571768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b="1" dirty="0" smtClean="0">
                <a:solidFill>
                  <a:schemeClr val="bg1"/>
                </a:solidFill>
                <a:latin typeface="Arial" pitchFamily="34" charset="0"/>
                <a:cs typeface="B Zar" panose="00000400000000000000" pitchFamily="2" charset="-78"/>
              </a:rPr>
              <a:t>تنوع در برگزاری جلسات آموزش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286116" y="5447758"/>
            <a:ext cx="2428892" cy="133882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b="1" dirty="0" smtClean="0">
                <a:solidFill>
                  <a:schemeClr val="bg1"/>
                </a:solidFill>
                <a:latin typeface="Arial" pitchFamily="34" charset="0"/>
                <a:cs typeface="B Zar" panose="00000400000000000000" pitchFamily="2" charset="-78"/>
              </a:rPr>
              <a:t>استفاده از اعضایی که</a:t>
            </a:r>
          </a:p>
          <a:p>
            <a:pPr algn="ctr">
              <a:lnSpc>
                <a:spcPct val="150000"/>
              </a:lnSpc>
            </a:pPr>
            <a:r>
              <a:rPr lang="fa-IR" b="1" dirty="0" smtClean="0">
                <a:solidFill>
                  <a:schemeClr val="bg1"/>
                </a:solidFill>
                <a:latin typeface="Arial" pitchFamily="34" charset="0"/>
                <a:cs typeface="B Zar" panose="00000400000000000000" pitchFamily="2" charset="-78"/>
              </a:rPr>
              <a:t> در جلسات آموزشی شرکت می کنند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019800" y="4343400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fa-IR" sz="2400" b="1" dirty="0" smtClean="0">
                <a:solidFill>
                  <a:schemeClr val="bg1"/>
                </a:solidFill>
                <a:latin typeface="Arial" pitchFamily="34" charset="0"/>
                <a:cs typeface="B Zar" panose="00000400000000000000" pitchFamily="2" charset="-78"/>
              </a:rPr>
              <a:t>فراخوان درگروه ها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42910" y="4214818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b="1" dirty="0" smtClean="0">
                <a:solidFill>
                  <a:schemeClr val="bg1"/>
                </a:solidFill>
                <a:latin typeface="Arial" pitchFamily="34" charset="0"/>
                <a:cs typeface="B Zar" panose="00000400000000000000" pitchFamily="2" charset="-78"/>
              </a:rPr>
              <a:t>معرفی کمیتها به گروه ها</a:t>
            </a:r>
          </a:p>
          <a:p>
            <a:pPr algn="ctr">
              <a:lnSpc>
                <a:spcPct val="150000"/>
              </a:lnSpc>
            </a:pPr>
            <a:r>
              <a:rPr lang="fa-IR" b="1" dirty="0" smtClean="0">
                <a:solidFill>
                  <a:schemeClr val="bg1"/>
                </a:solidFill>
                <a:latin typeface="Arial" pitchFamily="34" charset="0"/>
                <a:cs typeface="B Zar" panose="00000400000000000000" pitchFamily="2" charset="-78"/>
              </a:rPr>
              <a:t>ازطریق نمایندگان</a:t>
            </a:r>
          </a:p>
        </p:txBody>
      </p:sp>
      <p:sp>
        <p:nvSpPr>
          <p:cNvPr id="38" name="Quad Arrow Callout 37"/>
          <p:cNvSpPr/>
          <p:nvPr/>
        </p:nvSpPr>
        <p:spPr>
          <a:xfrm>
            <a:off x="4071934" y="3643314"/>
            <a:ext cx="785818" cy="642942"/>
          </a:xfrm>
          <a:prstGeom prst="quadArrow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77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0" grpId="0" animBg="1"/>
      <p:bldP spid="39" grpId="0" animBg="1"/>
      <p:bldP spid="41" grpId="0" animBg="1"/>
      <p:bldP spid="42" grpId="0" animBg="1"/>
      <p:bldP spid="45" grpId="0" animBg="1"/>
      <p:bldP spid="2" grpId="0" animBg="1"/>
      <p:bldP spid="6" grpId="0" animBg="1"/>
      <p:bldP spid="29" grpId="0"/>
      <p:bldP spid="31" grpId="0"/>
      <p:bldP spid="34" grpId="0"/>
      <p:bldP spid="35" grpId="0"/>
      <p:bldP spid="36" grpId="0"/>
      <p:bldP spid="37" grpId="0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88000">
              <a:schemeClr val="accent6">
                <a:lumMod val="95000"/>
                <a:lumOff val="5000"/>
              </a:schemeClr>
            </a:gs>
            <a:gs pos="82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 Arrow Callout 2"/>
          <p:cNvSpPr/>
          <p:nvPr/>
        </p:nvSpPr>
        <p:spPr>
          <a:xfrm>
            <a:off x="5857884" y="2214554"/>
            <a:ext cx="2643206" cy="2643206"/>
          </a:xfrm>
          <a:prstGeom prst="leftArrowCallout">
            <a:avLst/>
          </a:prstGeom>
          <a:ln>
            <a:solidFill>
              <a:srgbClr val="0D7517"/>
            </a:solidFill>
          </a:ln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fa-IR" sz="4000" dirty="0" smtClean="0">
                <a:solidFill>
                  <a:srgbClr val="FFFF00"/>
                </a:solidFill>
                <a:effectLst/>
                <a:cs typeface="B Titr" pitchFamily="2" charset="-78"/>
              </a:rPr>
              <a:t>شیوه فردی</a:t>
            </a:r>
            <a:endParaRPr lang="fa-IR" sz="4000" dirty="0">
              <a:solidFill>
                <a:srgbClr val="FFFF00"/>
              </a:solidFill>
              <a:effectLst/>
              <a:cs typeface="B Titr" pitchFamily="2" charset="-78"/>
            </a:endParaRPr>
          </a:p>
        </p:txBody>
      </p:sp>
      <p:grpSp>
        <p:nvGrpSpPr>
          <p:cNvPr id="2" name="Diagram group"/>
          <p:cNvGrpSpPr/>
          <p:nvPr/>
        </p:nvGrpSpPr>
        <p:grpSpPr>
          <a:xfrm>
            <a:off x="1071538" y="571480"/>
            <a:ext cx="4786346" cy="1214445"/>
            <a:chOff x="138531" y="-246238"/>
            <a:chExt cx="5394045" cy="1440799"/>
          </a:xfrm>
          <a:scene3d>
            <a:camera prst="isometricOffAxis2Left" zoom="95000"/>
            <a:lightRig rig="flat" dir="t"/>
          </a:scene3d>
        </p:grpSpPr>
        <p:grpSp>
          <p:nvGrpSpPr>
            <p:cNvPr id="4" name="Group 4"/>
            <p:cNvGrpSpPr/>
            <p:nvPr/>
          </p:nvGrpSpPr>
          <p:grpSpPr>
            <a:xfrm>
              <a:off x="138531" y="-246238"/>
              <a:ext cx="5394045" cy="1440799"/>
              <a:chOff x="138531" y="-246238"/>
              <a:chExt cx="5394045" cy="1440799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138531" y="-246238"/>
                <a:ext cx="5394045" cy="1216800"/>
              </a:xfrm>
              <a:prstGeom prst="roundRect">
                <a:avLst/>
              </a:prstGeom>
              <a:solidFill>
                <a:srgbClr val="FFC000"/>
              </a:solidFill>
              <a:ln>
                <a:solidFill>
                  <a:srgbClr val="FFFF00"/>
                </a:solidFill>
              </a:ln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rgbClr r="0" g="0" b="0"/>
              </a:lnRef>
              <a:fillRef idx="1">
                <a:scrgbClr r="0" g="0" b="0"/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" name="Rounded Rectangle 4"/>
              <p:cNvSpPr/>
              <p:nvPr/>
            </p:nvSpPr>
            <p:spPr>
              <a:xfrm>
                <a:off x="197930" y="96559"/>
                <a:ext cx="5275247" cy="1098002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6680" tIns="106680" rIns="106680" bIns="106680" numCol="1" spcCol="1270" anchor="t" anchorCtr="0">
                <a:noAutofit/>
              </a:bodyPr>
              <a:lstStyle/>
              <a:p>
                <a:pPr lvl="0" algn="ctr" defTabSz="124460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a-IR" sz="2800" b="1" kern="1200" dirty="0" smtClean="0">
                    <a:solidFill>
                      <a:schemeClr val="bg1"/>
                    </a:solidFill>
                    <a:cs typeface="B Zar" panose="00000400000000000000" pitchFamily="2" charset="-78"/>
                  </a:rPr>
                  <a:t>ایجاد جاذبه(مشارکت)</a:t>
                </a:r>
                <a:endParaRPr lang="fa-IR" sz="2800" b="1" kern="1200" dirty="0">
                  <a:solidFill>
                    <a:schemeClr val="bg1"/>
                  </a:solidFill>
                  <a:cs typeface="B Zar" panose="00000400000000000000" pitchFamily="2" charset="-78"/>
                </a:endParaRPr>
              </a:p>
            </p:txBody>
          </p:sp>
        </p:grpSp>
      </p:grpSp>
      <p:grpSp>
        <p:nvGrpSpPr>
          <p:cNvPr id="5" name="Diagram group"/>
          <p:cNvGrpSpPr/>
          <p:nvPr/>
        </p:nvGrpSpPr>
        <p:grpSpPr>
          <a:xfrm>
            <a:off x="928662" y="1783572"/>
            <a:ext cx="4929222" cy="1073924"/>
            <a:chOff x="138531" y="1441160"/>
            <a:chExt cx="5394045" cy="1216800"/>
          </a:xfrm>
          <a:scene3d>
            <a:camera prst="isometricOffAxis2Left" zoom="95000"/>
            <a:lightRig rig="flat" dir="t"/>
          </a:scene3d>
        </p:grpSpPr>
        <p:grpSp>
          <p:nvGrpSpPr>
            <p:cNvPr id="8" name="Group 8"/>
            <p:cNvGrpSpPr/>
            <p:nvPr/>
          </p:nvGrpSpPr>
          <p:grpSpPr>
            <a:xfrm>
              <a:off x="138531" y="1441160"/>
              <a:ext cx="5394045" cy="1216800"/>
              <a:chOff x="138531" y="1441160"/>
              <a:chExt cx="5394045" cy="12168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138531" y="1441160"/>
                <a:ext cx="5394045" cy="1216800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rgbClr val="92D050"/>
                </a:solidFill>
              </a:ln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rgbClr r="0" g="0" b="0"/>
              </a:lnRef>
              <a:fillRef idx="1">
                <a:scrgbClr r="0" g="0" b="0"/>
              </a:fillRef>
              <a:effectRef idx="0">
                <a:schemeClr val="accent4">
                  <a:hueOff val="-1116192"/>
                  <a:satOff val="6725"/>
                  <a:lumOff val="539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Rounded Rectangle 4"/>
              <p:cNvSpPr/>
              <p:nvPr/>
            </p:nvSpPr>
            <p:spPr>
              <a:xfrm>
                <a:off x="197930" y="1500559"/>
                <a:ext cx="5275247" cy="109800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6680" tIns="106680" rIns="106680" bIns="106680" numCol="1" spcCol="1270" anchor="ctr" anchorCtr="0">
                <a:noAutofit/>
              </a:bodyPr>
              <a:lstStyle/>
              <a:p>
                <a:pPr lvl="0" algn="ctr" defTabSz="124460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a-IR" sz="2800" b="1" kern="1200" dirty="0" smtClean="0">
                    <a:solidFill>
                      <a:schemeClr val="bg1"/>
                    </a:solidFill>
                    <a:cs typeface="B Zar" panose="00000400000000000000" pitchFamily="2" charset="-78"/>
                  </a:rPr>
                  <a:t>حفظ و توسعه روابط با اعضاء</a:t>
                </a:r>
                <a:endParaRPr lang="fa-IR" sz="2800" b="1" kern="1200" dirty="0">
                  <a:solidFill>
                    <a:schemeClr val="bg1"/>
                  </a:solidFill>
                  <a:cs typeface="B Zar" panose="00000400000000000000" pitchFamily="2" charset="-78"/>
                </a:endParaRPr>
              </a:p>
            </p:txBody>
          </p:sp>
        </p:grpSp>
      </p:grpSp>
      <p:grpSp>
        <p:nvGrpSpPr>
          <p:cNvPr id="9" name="Diagram group"/>
          <p:cNvGrpSpPr/>
          <p:nvPr/>
        </p:nvGrpSpPr>
        <p:grpSpPr>
          <a:xfrm>
            <a:off x="928662" y="4214818"/>
            <a:ext cx="4822541" cy="1042684"/>
            <a:chOff x="173774" y="3608572"/>
            <a:chExt cx="5394045" cy="1216800"/>
          </a:xfrm>
          <a:scene3d>
            <a:camera prst="isometricOffAxis2Left" zoom="95000"/>
            <a:lightRig rig="flat" dir="t"/>
          </a:scene3d>
        </p:grpSpPr>
        <p:grpSp>
          <p:nvGrpSpPr>
            <p:cNvPr id="12" name="Group 16"/>
            <p:cNvGrpSpPr/>
            <p:nvPr/>
          </p:nvGrpSpPr>
          <p:grpSpPr>
            <a:xfrm>
              <a:off x="173774" y="3608572"/>
              <a:ext cx="5394045" cy="1216800"/>
              <a:chOff x="173774" y="3608572"/>
              <a:chExt cx="5394045" cy="1216800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173774" y="3608572"/>
                <a:ext cx="5394045" cy="1216800"/>
              </a:xfrm>
              <a:prstGeom prst="roundRect">
                <a:avLst/>
              </a:prstGeom>
              <a:solidFill>
                <a:srgbClr val="00B0F0"/>
              </a:solidFill>
              <a:ln>
                <a:solidFill>
                  <a:srgbClr val="002060"/>
                </a:solidFill>
              </a:ln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19" name="Rounded Rectangle 4"/>
              <p:cNvSpPr/>
              <p:nvPr/>
            </p:nvSpPr>
            <p:spPr>
              <a:xfrm>
                <a:off x="292572" y="3677726"/>
                <a:ext cx="5275247" cy="109800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6680" tIns="106680" rIns="106680" bIns="106680" numCol="1" spcCol="1270" anchor="ctr" anchorCtr="0">
                <a:noAutofit/>
              </a:bodyPr>
              <a:lstStyle/>
              <a:p>
                <a:pPr lvl="0" algn="ctr" defTabSz="124460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a-IR" sz="2800" b="1" kern="1200" dirty="0" smtClean="0">
                    <a:solidFill>
                      <a:schemeClr val="bg1"/>
                    </a:solidFill>
                    <a:cs typeface="B Zar" panose="00000400000000000000" pitchFamily="2" charset="-78"/>
                  </a:rPr>
                  <a:t>دعوت</a:t>
                </a:r>
                <a:r>
                  <a:rPr lang="en-US" sz="2800" b="1" kern="1200" dirty="0" smtClean="0">
                    <a:solidFill>
                      <a:schemeClr val="bg1"/>
                    </a:solidFill>
                    <a:cs typeface="B Zar" panose="00000400000000000000" pitchFamily="2" charset="-78"/>
                  </a:rPr>
                  <a:t> </a:t>
                </a:r>
                <a:r>
                  <a:rPr lang="fa-IR" sz="2800" b="1" kern="1200" dirty="0" smtClean="0">
                    <a:solidFill>
                      <a:schemeClr val="bg1"/>
                    </a:solidFill>
                    <a:cs typeface="B Zar" panose="00000400000000000000" pitchFamily="2" charset="-78"/>
                  </a:rPr>
                  <a:t>ازاعضاء</a:t>
                </a:r>
                <a:r>
                  <a:rPr lang="fa-IR" sz="2400" b="1" kern="1200" dirty="0" smtClean="0">
                    <a:solidFill>
                      <a:schemeClr val="bg1"/>
                    </a:solidFill>
                    <a:cs typeface="B Zar" panose="00000400000000000000" pitchFamily="2" charset="-78"/>
                  </a:rPr>
                  <a:t>(رهجو ،دوستان بهبودی)</a:t>
                </a:r>
                <a:endParaRPr lang="fa-IR" sz="2800" b="1" kern="1200" dirty="0">
                  <a:solidFill>
                    <a:schemeClr val="bg1"/>
                  </a:solidFill>
                  <a:cs typeface="B Zar" panose="00000400000000000000" pitchFamily="2" charset="-78"/>
                </a:endParaRPr>
              </a:p>
            </p:txBody>
          </p:sp>
        </p:grpSp>
      </p:grpSp>
      <p:grpSp>
        <p:nvGrpSpPr>
          <p:cNvPr id="13" name="Diagram group"/>
          <p:cNvGrpSpPr/>
          <p:nvPr/>
        </p:nvGrpSpPr>
        <p:grpSpPr>
          <a:xfrm>
            <a:off x="892467" y="5357826"/>
            <a:ext cx="4822541" cy="1071570"/>
            <a:chOff x="0" y="5641199"/>
            <a:chExt cx="5394045" cy="1216800"/>
          </a:xfrm>
          <a:solidFill>
            <a:srgbClr val="FFC000"/>
          </a:solidFill>
          <a:scene3d>
            <a:camera prst="isometricOffAxis2Left" zoom="95000"/>
            <a:lightRig rig="flat" dir="t"/>
          </a:scene3d>
        </p:grpSpPr>
        <p:grpSp>
          <p:nvGrpSpPr>
            <p:cNvPr id="14" name="Group 20"/>
            <p:cNvGrpSpPr/>
            <p:nvPr/>
          </p:nvGrpSpPr>
          <p:grpSpPr>
            <a:xfrm>
              <a:off x="0" y="5641199"/>
              <a:ext cx="5394045" cy="1216800"/>
              <a:chOff x="0" y="5641199"/>
              <a:chExt cx="5394045" cy="1216800"/>
            </a:xfrm>
            <a:grpFill/>
          </p:grpSpPr>
          <p:sp>
            <p:nvSpPr>
              <p:cNvPr id="22" name="Rounded Rectangle 21"/>
              <p:cNvSpPr/>
              <p:nvPr/>
            </p:nvSpPr>
            <p:spPr>
              <a:xfrm>
                <a:off x="0" y="5641199"/>
                <a:ext cx="5394045" cy="1216800"/>
              </a:xfrm>
              <a:prstGeom prst="roundRect">
                <a:avLst/>
              </a:prstGeom>
              <a:grpFill/>
              <a:ln>
                <a:solidFill>
                  <a:srgbClr val="7030A0"/>
                </a:solidFill>
              </a:ln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rgbClr r="0" g="0" b="0"/>
              </a:lnRef>
              <a:fillRef idx="1">
                <a:scrgbClr r="0" g="0" b="0"/>
              </a:fillRef>
              <a:effectRef idx="0">
                <a:schemeClr val="accent4">
                  <a:hueOff val="-4464770"/>
                  <a:satOff val="26899"/>
                  <a:lumOff val="2156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Rounded Rectangle 4"/>
              <p:cNvSpPr/>
              <p:nvPr/>
            </p:nvSpPr>
            <p:spPr>
              <a:xfrm>
                <a:off x="59399" y="5700598"/>
                <a:ext cx="5275247" cy="1098002"/>
              </a:xfrm>
              <a:prstGeom prst="rect">
                <a:avLst/>
              </a:prstGeom>
              <a:grpFill/>
              <a:ln>
                <a:solidFill>
                  <a:srgbClr val="7030A0"/>
                </a:solidFill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6680" tIns="106680" rIns="106680" bIns="106680" numCol="1" spcCol="1270" anchor="ctr" anchorCtr="0">
                <a:noAutofit/>
              </a:bodyPr>
              <a:lstStyle/>
              <a:p>
                <a:pPr lvl="0" algn="ctr" defTabSz="124460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fa-IR" sz="2800" b="1" kern="1200" dirty="0" smtClean="0">
                    <a:solidFill>
                      <a:schemeClr val="bg1"/>
                    </a:solidFill>
                    <a:latin typeface="Arial" pitchFamily="34" charset="0"/>
                    <a:cs typeface="B Zar" panose="00000400000000000000" pitchFamily="2" charset="-78"/>
                  </a:rPr>
                  <a:t>ارائه خاطرات درمجله پیام بهبودی</a:t>
                </a:r>
                <a:endParaRPr lang="fa-IR" sz="2800" b="1" kern="1200" dirty="0">
                  <a:solidFill>
                    <a:schemeClr val="bg1"/>
                  </a:solidFill>
                  <a:latin typeface="Arial" pitchFamily="34" charset="0"/>
                  <a:cs typeface="B Zar" panose="00000400000000000000" pitchFamily="2" charset="-78"/>
                </a:endParaRPr>
              </a:p>
            </p:txBody>
          </p:sp>
        </p:grpSp>
      </p:grpSp>
      <p:sp>
        <p:nvSpPr>
          <p:cNvPr id="29" name="Rounded Rectangle 28"/>
          <p:cNvSpPr/>
          <p:nvPr/>
        </p:nvSpPr>
        <p:spPr>
          <a:xfrm>
            <a:off x="963905" y="3000372"/>
            <a:ext cx="4822541" cy="1071570"/>
          </a:xfrm>
          <a:prstGeom prst="roundRect">
            <a:avLst/>
          </a:prstGeom>
          <a:solidFill>
            <a:srgbClr val="C00000"/>
          </a:solidFill>
          <a:ln>
            <a:solidFill>
              <a:srgbClr val="FFFF00"/>
            </a:solidFill>
          </a:ln>
          <a:scene3d>
            <a:camera prst="isometricOffAxis2Left" zoom="95000"/>
            <a:lightRig rig="flat" dir="t"/>
          </a:scene3d>
          <a:sp3d extrusionH="381000" contourW="38100" prstMaterial="matte">
            <a:contourClr>
              <a:schemeClr val="lt1"/>
            </a:contourClr>
          </a:sp3d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  <p:txBody>
          <a:bodyPr numCol="1" anchor="ctr"/>
          <a:lstStyle/>
          <a:p>
            <a:pPr algn="ctr"/>
            <a:r>
              <a:rPr lang="fa-IR" sz="2800" b="1" dirty="0" smtClean="0">
                <a:solidFill>
                  <a:schemeClr val="bg1"/>
                </a:solidFill>
                <a:cs typeface="B Zar" panose="00000400000000000000" pitchFamily="2" charset="-78"/>
              </a:rPr>
              <a:t>مشارکت صادقانه از تجربیات</a:t>
            </a:r>
            <a:endParaRPr lang="en-US" sz="2800" b="1" dirty="0">
              <a:solidFill>
                <a:schemeClr val="bg1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54576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0" y="990600"/>
            <a:ext cx="9144000" cy="5867400"/>
          </a:xfrm>
          <a:prstGeom prst="roundRect">
            <a:avLst>
              <a:gd name="adj" fmla="val 9033"/>
            </a:avLst>
          </a:prstGeom>
          <a:gradFill>
            <a:gsLst>
              <a:gs pos="48000">
                <a:srgbClr val="001E00"/>
              </a:gs>
              <a:gs pos="59000">
                <a:srgbClr val="021216"/>
              </a:gs>
              <a:gs pos="70000">
                <a:srgbClr val="221900"/>
              </a:gs>
              <a:gs pos="78000">
                <a:srgbClr val="0D1909"/>
              </a:gs>
              <a:gs pos="37000">
                <a:srgbClr val="000022"/>
              </a:gs>
              <a:gs pos="27000">
                <a:srgbClr val="232200"/>
              </a:gs>
              <a:gs pos="18000">
                <a:srgbClr val="2A0000"/>
              </a:gs>
              <a:gs pos="8000">
                <a:schemeClr val="bg1"/>
              </a:gs>
              <a:gs pos="87000">
                <a:srgbClr val="1C0213"/>
              </a:gs>
              <a:gs pos="94000">
                <a:schemeClr val="bg1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r" rtl="1">
              <a:lnSpc>
                <a:spcPct val="150000"/>
              </a:lnSpc>
              <a:buFont typeface="Wingdings 2" pitchFamily="18" charset="2"/>
              <a:buChar char="V"/>
            </a:pP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دعوت ازاعضاء در جلسات درون کمیته ای </a:t>
            </a:r>
          </a:p>
          <a:p>
            <a:pPr marL="285750" indent="-285750" algn="r" rtl="1">
              <a:lnSpc>
                <a:spcPct val="150000"/>
              </a:lnSpc>
              <a:buFont typeface="Wingdings 2" pitchFamily="18" charset="2"/>
              <a:buChar char="V"/>
            </a:pP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شرکت دادن اعضاء در فرایند ها</a:t>
            </a:r>
            <a:endParaRPr lang="fa-IR" sz="2800" dirty="0">
              <a:solidFill>
                <a:prstClr val="white"/>
              </a:solidFill>
              <a:cs typeface="B Titr" pitchFamily="2" charset="-78"/>
              <a:sym typeface="Wingdings 2"/>
            </a:endParaRPr>
          </a:p>
          <a:p>
            <a:pPr marL="285750" indent="-285750" algn="r" rtl="1">
              <a:lnSpc>
                <a:spcPct val="150000"/>
              </a:lnSpc>
              <a:buFont typeface="Wingdings 2" pitchFamily="18" charset="2"/>
              <a:buChar char="V"/>
            </a:pP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استفاده </a:t>
            </a:r>
            <a:r>
              <a:rPr lang="fa-IR" sz="2800" dirty="0">
                <a:solidFill>
                  <a:prstClr val="white"/>
                </a:solidFill>
                <a:cs typeface="B Titr" pitchFamily="2" charset="-78"/>
                <a:sym typeface="Wingdings 2"/>
              </a:rPr>
              <a:t>از </a:t>
            </a: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اعضاء درجلسات آموزشی </a:t>
            </a:r>
            <a:endParaRPr lang="fa-IR" sz="2800" dirty="0">
              <a:solidFill>
                <a:prstClr val="white"/>
              </a:solidFill>
              <a:cs typeface="B Titr" pitchFamily="2" charset="-78"/>
              <a:sym typeface="Wingdings 2"/>
            </a:endParaRPr>
          </a:p>
          <a:p>
            <a:pPr marL="285750" indent="-285750" algn="r" rtl="1">
              <a:lnSpc>
                <a:spcPct val="150000"/>
              </a:lnSpc>
              <a:buFont typeface="Wingdings 2" pitchFamily="18" charset="2"/>
              <a:buChar char="V"/>
            </a:pP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هماهنگی بین اعضای جدید و قدیمی</a:t>
            </a:r>
            <a:endParaRPr lang="fa-IR" sz="2800" dirty="0">
              <a:solidFill>
                <a:prstClr val="white"/>
              </a:solidFill>
              <a:cs typeface="B Titr" pitchFamily="2" charset="-78"/>
              <a:sym typeface="Wingdings 2"/>
            </a:endParaRPr>
          </a:p>
          <a:p>
            <a:pPr marL="285750" indent="-285750" algn="r" rtl="1">
              <a:lnSpc>
                <a:spcPct val="150000"/>
              </a:lnSpc>
              <a:buFont typeface="Wingdings 2" pitchFamily="18" charset="2"/>
              <a:buChar char="V"/>
            </a:pP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استفاده ازاعضای با تجربه در چارت داخلی کمیته</a:t>
            </a:r>
            <a:endParaRPr lang="fa-IR" sz="2800" dirty="0">
              <a:solidFill>
                <a:prstClr val="white"/>
              </a:solidFill>
              <a:cs typeface="B Titr" pitchFamily="2" charset="-78"/>
              <a:sym typeface="Wingdings 2"/>
            </a:endParaRPr>
          </a:p>
          <a:p>
            <a:pPr marL="285750" indent="-285750" algn="r" rtl="1">
              <a:lnSpc>
                <a:spcPct val="150000"/>
              </a:lnSpc>
              <a:buFont typeface="Wingdings 2" pitchFamily="18" charset="2"/>
              <a:buChar char="V"/>
            </a:pP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تقدیر و تشکر و حمایت از اعضاء</a:t>
            </a:r>
            <a:endParaRPr lang="fa-IR" sz="2800" dirty="0">
              <a:solidFill>
                <a:prstClr val="white"/>
              </a:solidFill>
              <a:cs typeface="B Titr" pitchFamily="2" charset="-78"/>
              <a:sym typeface="Wingdings 2"/>
            </a:endParaRPr>
          </a:p>
          <a:p>
            <a:pPr marL="285750" indent="-285750" algn="r" rtl="1">
              <a:lnSpc>
                <a:spcPct val="150000"/>
              </a:lnSpc>
              <a:buFont typeface="Wingdings 2" pitchFamily="18" charset="2"/>
              <a:buChar char="V"/>
            </a:pP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تبعیض قائل نشدن بین </a:t>
            </a:r>
            <a:r>
              <a:rPr lang="fa-IR" sz="2800" dirty="0">
                <a:solidFill>
                  <a:prstClr val="white"/>
                </a:solidFill>
                <a:cs typeface="B Titr" pitchFamily="2" charset="-78"/>
                <a:sym typeface="Wingdings 2"/>
              </a:rPr>
              <a:t>خدمتگزاران جدید و </a:t>
            </a: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قدیمی</a:t>
            </a:r>
            <a:endParaRPr lang="fa-IR" sz="2000" dirty="0">
              <a:solidFill>
                <a:prstClr val="white"/>
              </a:solidFill>
              <a:sym typeface="Wingdings 2"/>
            </a:endParaRPr>
          </a:p>
          <a:p>
            <a:pPr marL="285750" indent="-285750" algn="r" rtl="1">
              <a:lnSpc>
                <a:spcPct val="150000"/>
              </a:lnSpc>
              <a:buFont typeface="Wingdings 2" pitchFamily="18" charset="2"/>
              <a:buChar char="V"/>
            </a:pPr>
            <a:r>
              <a:rPr lang="fa-IR" sz="2800" dirty="0" smtClean="0">
                <a:solidFill>
                  <a:prstClr val="white"/>
                </a:solidFill>
                <a:cs typeface="B Titr" pitchFamily="2" charset="-78"/>
                <a:sym typeface="Wingdings 2"/>
              </a:rPr>
              <a:t>رعایت اصل چرخش درکمیته</a:t>
            </a:r>
            <a:endParaRPr lang="fa-IR" sz="3600" dirty="0" smtClean="0">
              <a:solidFill>
                <a:prstClr val="white"/>
              </a:solidFill>
              <a:cs typeface="B Titr" pitchFamily="2" charset="-78"/>
              <a:sym typeface="Wingdings 2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0" y="23191"/>
            <a:ext cx="9170504" cy="990600"/>
          </a:xfrm>
          <a:prstGeom prst="roundRect">
            <a:avLst/>
          </a:prstGeom>
          <a:gradFill flip="none" rotWithShape="1">
            <a:gsLst>
              <a:gs pos="48000">
                <a:srgbClr val="C5E5FB"/>
              </a:gs>
              <a:gs pos="59000">
                <a:srgbClr val="F8FDFE"/>
              </a:gs>
              <a:gs pos="70000">
                <a:srgbClr val="FFF8E5"/>
              </a:gs>
              <a:gs pos="78000">
                <a:srgbClr val="E5F4E0"/>
              </a:gs>
              <a:gs pos="37000">
                <a:srgbClr val="EFEFFF"/>
              </a:gs>
              <a:gs pos="27000">
                <a:srgbClr val="FFFFFB"/>
              </a:gs>
              <a:gs pos="18000">
                <a:srgbClr val="FFD5D5"/>
              </a:gs>
              <a:gs pos="8000">
                <a:srgbClr val="DCDCDC"/>
              </a:gs>
              <a:gs pos="87000">
                <a:srgbClr val="F1F6C0"/>
              </a:gs>
              <a:gs pos="94000">
                <a:srgbClr val="DEDEDE"/>
              </a:gs>
            </a:gsLst>
            <a:lin ang="27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fa-IR" sz="2800" dirty="0" smtClean="0">
                <a:solidFill>
                  <a:srgbClr val="0000FF"/>
                </a:solidFill>
                <a:cs typeface="B Titr" pitchFamily="2" charset="-78"/>
              </a:rPr>
              <a:t>نقش</a:t>
            </a:r>
            <a:r>
              <a:rPr lang="en-US" sz="2800" dirty="0" smtClean="0">
                <a:solidFill>
                  <a:srgbClr val="0000FF"/>
                </a:solidFill>
                <a:cs typeface="B Titr" pitchFamily="2" charset="-78"/>
              </a:rPr>
              <a:t> </a:t>
            </a:r>
            <a:r>
              <a:rPr lang="fa-IR" sz="2800" dirty="0" smtClean="0">
                <a:solidFill>
                  <a:srgbClr val="0000FF"/>
                </a:solidFill>
                <a:cs typeface="B Titr" pitchFamily="2" charset="-78"/>
              </a:rPr>
              <a:t>کمیته </a:t>
            </a:r>
            <a:r>
              <a:rPr lang="en-US" sz="3600" dirty="0" smtClean="0">
                <a:solidFill>
                  <a:srgbClr val="0000FF"/>
                </a:solidFill>
                <a:cs typeface="B Titr" pitchFamily="2" charset="-78"/>
              </a:rPr>
              <a:t>H&amp;I</a:t>
            </a:r>
            <a:r>
              <a:rPr lang="fa-IR" sz="2800" dirty="0" smtClean="0">
                <a:solidFill>
                  <a:srgbClr val="0000FF"/>
                </a:solidFill>
                <a:cs typeface="B Titr" pitchFamily="2" charset="-78"/>
              </a:rPr>
              <a:t> جهت حفظ اعضا</a:t>
            </a:r>
            <a:r>
              <a:rPr lang="fa-IR" sz="2800" dirty="0">
                <a:solidFill>
                  <a:srgbClr val="0000FF"/>
                </a:solidFill>
                <a:cs typeface="B Titr" pitchFamily="2" charset="-78"/>
              </a:rPr>
              <a:t>ء</a:t>
            </a:r>
            <a:r>
              <a:rPr lang="fa-IR" sz="2800" dirty="0" smtClean="0">
                <a:solidFill>
                  <a:srgbClr val="0000FF"/>
                </a:solidFill>
                <a:cs typeface="B Titr" pitchFamily="2" charset="-78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cs typeface="B Titr" pitchFamily="2" charset="-78"/>
              </a:rPr>
              <a:t>…..</a:t>
            </a:r>
            <a:r>
              <a:rPr lang="fa-IR" sz="2800" dirty="0" smtClean="0">
                <a:solidFill>
                  <a:srgbClr val="0000FF"/>
                </a:solidFill>
                <a:cs typeface="B Titr" pitchFamily="2" charset="-78"/>
              </a:rPr>
              <a:t>؟</a:t>
            </a:r>
            <a:endParaRPr lang="fa-IR" sz="2800" dirty="0">
              <a:solidFill>
                <a:srgbClr val="0000FF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98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26000" t="-7000" r="-2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2362200" cy="5745162"/>
          </a:xfrm>
          <a:prstGeom prst="roundRect">
            <a:avLst/>
          </a:prstGeom>
          <a:solidFill>
            <a:schemeClr val="accent1">
              <a:lumMod val="75000"/>
              <a:alpha val="76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203200" h="114300" prst="slope"/>
            <a:bevelB w="1016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a-IR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Calibri"/>
                <a:cs typeface="B Titr"/>
              </a:rPr>
              <a:t>به امید دیدار مجدد شما</a:t>
            </a:r>
          </a:p>
        </p:txBody>
      </p:sp>
      <p:sp>
        <p:nvSpPr>
          <p:cNvPr id="3" name="Donut 2"/>
          <p:cNvSpPr/>
          <p:nvPr/>
        </p:nvSpPr>
        <p:spPr>
          <a:xfrm>
            <a:off x="2123728" y="260648"/>
            <a:ext cx="288032" cy="2880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>
              <a:solidFill>
                <a:prstClr val="black"/>
              </a:solidFill>
            </a:endParaRPr>
          </a:p>
        </p:txBody>
      </p:sp>
      <p:sp>
        <p:nvSpPr>
          <p:cNvPr id="5" name="Donut 4"/>
          <p:cNvSpPr/>
          <p:nvPr/>
        </p:nvSpPr>
        <p:spPr>
          <a:xfrm>
            <a:off x="971600" y="260648"/>
            <a:ext cx="288032" cy="2880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fa-IR">
              <a:solidFill>
                <a:prstClr val="black"/>
              </a:solidFill>
            </a:endParaRPr>
          </a:p>
        </p:txBody>
      </p:sp>
      <p:pic>
        <p:nvPicPr>
          <p:cNvPr id="6" name="Picture 5" descr="Na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3000" contrast="-38000"/>
          </a:blip>
          <a:stretch>
            <a:fillRect/>
          </a:stretch>
        </p:blipFill>
        <p:spPr>
          <a:xfrm>
            <a:off x="5943600" y="4419600"/>
            <a:ext cx="1364704" cy="1375620"/>
          </a:xfrm>
          <a:prstGeom prst="rect">
            <a:avLst/>
          </a:prstGeom>
          <a:scene3d>
            <a:camera prst="orthographicFront">
              <a:rot lat="299588" lon="18915725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0591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1" descr="E:\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124200" y="1828800"/>
            <a:ext cx="303801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H&amp;I</a:t>
            </a:r>
            <a:endParaRPr lang="en-US" sz="13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066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edicin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2900" y="4100167"/>
            <a:ext cx="1993404" cy="2405374"/>
          </a:xfrm>
          <a:prstGeom prst="rect">
            <a:avLst/>
          </a:prstGeom>
        </p:spPr>
      </p:pic>
      <p:pic>
        <p:nvPicPr>
          <p:cNvPr id="4" name="Picture 3" descr="kidnapped_villain_3d_highdefinition_picture_1655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3840" y="1310533"/>
            <a:ext cx="2796622" cy="45365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5654">
            <a:off x="1084923" y="3022062"/>
            <a:ext cx="2144243" cy="32125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4520" y="129459"/>
            <a:ext cx="7848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8000" b="1" dirty="0">
                <a:solidFill>
                  <a:prstClr val="black"/>
                </a:solidFill>
                <a:cs typeface="B Titr" panose="00000700000000000000" pitchFamily="2" charset="-78"/>
              </a:rPr>
              <a:t>اهمیت و تاثیرخدمت در </a:t>
            </a:r>
            <a:r>
              <a:rPr lang="en-US" sz="9600" b="1" dirty="0">
                <a:solidFill>
                  <a:prstClr val="black"/>
                </a:solidFill>
                <a:cs typeface="B Titr" panose="00000700000000000000" pitchFamily="2" charset="-78"/>
              </a:rPr>
              <a:t>H&amp;I</a:t>
            </a:r>
            <a:endParaRPr lang="fa-IR" sz="9600" b="1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302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124744"/>
            <a:ext cx="2571714" cy="2592288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81000" y="152400"/>
            <a:ext cx="8610600" cy="5582344"/>
          </a:xfrm>
          <a:prstGeom prst="roundRect">
            <a:avLst/>
          </a:prstGeom>
          <a:solidFill>
            <a:schemeClr val="bg1">
              <a:alpha val="85000"/>
            </a:schemeClr>
          </a:solidFill>
        </p:spPr>
        <p:txBody>
          <a:bodyPr vert="horz" lIns="91440" tIns="45720" rIns="91440" bIns="45720" rtlCol="1" anchor="ctr">
            <a:normAutofit fontScale="62500" lnSpcReduction="20000"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5400" dirty="0">
                <a:solidFill>
                  <a:prstClr val="black"/>
                </a:solidFill>
                <a:cs typeface="B Zar" panose="00000400000000000000" pitchFamily="2" charset="-78"/>
              </a:rPr>
              <a:t>بسیاری از اعضای انجمن معتادان گمنام، متوجه شده اند که خدمت در بیمارستان ها و زندان ها، بخش مهمی از بهبودی شخصی شان را تشکیل داده است. اعضای ما که فعالانه در ارائه خدمات به بیمارستان ها و زندان ها شرکت می کنند، منابع بسیار مهمی در انجمن به حساب می آیند.</a:t>
            </a:r>
            <a:endParaRPr lang="en-US" sz="5400" dirty="0">
              <a:solidFill>
                <a:prstClr val="black"/>
              </a:solidFill>
              <a:cs typeface="B Zar" panose="00000400000000000000" pitchFamily="2" charset="-78"/>
            </a:endParaRPr>
          </a:p>
          <a:p>
            <a:r>
              <a:rPr lang="fa-IR" sz="5400" dirty="0">
                <a:solidFill>
                  <a:prstClr val="black"/>
                </a:solidFill>
                <a:cs typeface="B Zar" panose="00000400000000000000" pitchFamily="2" charset="-78"/>
              </a:rPr>
              <a:t>تعهد به خدمات رسانی در بیمارستان ها و زندان ها، یکی از روش های بسیاری است که از طریق آن می توان در ساختار خدماتی </a:t>
            </a:r>
            <a:r>
              <a:rPr lang="en-US" sz="5400" dirty="0">
                <a:solidFill>
                  <a:prstClr val="black"/>
                </a:solidFill>
                <a:cs typeface="B Zar" panose="00000400000000000000" pitchFamily="2" charset="-78"/>
              </a:rPr>
              <a:t>NA</a:t>
            </a:r>
            <a:r>
              <a:rPr lang="fa-IR" sz="5400" dirty="0">
                <a:solidFill>
                  <a:prstClr val="black"/>
                </a:solidFill>
                <a:cs typeface="B Zar" panose="00000400000000000000" pitchFamily="2" charset="-78"/>
              </a:rPr>
              <a:t> شرکت کرد و به ما کمک می کند احساس کنیم بخشی از انجمن مان هستیم. </a:t>
            </a:r>
          </a:p>
          <a:p>
            <a:r>
              <a:rPr lang="fa-IR" sz="8000" dirty="0" smtClean="0">
                <a:solidFill>
                  <a:prstClr val="black"/>
                </a:solidFill>
                <a:cs typeface="B Zar" panose="00000400000000000000" pitchFamily="2" charset="-78"/>
              </a:rPr>
              <a:t>  </a:t>
            </a:r>
            <a:r>
              <a:rPr lang="fa-IR" sz="4000" b="1" dirty="0">
                <a:cs typeface="B Zar" panose="00000400000000000000" pitchFamily="2" charset="-78"/>
              </a:rPr>
              <a:t>عضو</a:t>
            </a:r>
            <a:r>
              <a:rPr lang="en-US" sz="4000" b="1" dirty="0">
                <a:cs typeface="B Zar" panose="00000400000000000000" pitchFamily="2" charset="-78"/>
              </a:rPr>
              <a:t>NA</a:t>
            </a:r>
            <a:r>
              <a:rPr lang="fa-IR" sz="4000" b="1" dirty="0">
                <a:cs typeface="B Zar" panose="00000400000000000000" pitchFamily="2" charset="-78"/>
              </a:rPr>
              <a:t> و ارائه خدمات در </a:t>
            </a:r>
            <a:r>
              <a:rPr lang="fa-IR" sz="4000" b="1" dirty="0" smtClean="0">
                <a:cs typeface="B Zar" panose="00000400000000000000" pitchFamily="2" charset="-78"/>
              </a:rPr>
              <a:t>بیمارستانها </a:t>
            </a:r>
            <a:r>
              <a:rPr lang="fa-IR" sz="4000" b="1" dirty="0">
                <a:cs typeface="B Zar" panose="00000400000000000000" pitchFamily="2" charset="-78"/>
              </a:rPr>
              <a:t>و زندان ها</a:t>
            </a:r>
          </a:p>
          <a:p>
            <a:endParaRPr lang="en-US" sz="8000" dirty="0">
              <a:solidFill>
                <a:prstClr val="black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397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/>
          <p:cNvSpPr/>
          <p:nvPr/>
        </p:nvSpPr>
        <p:spPr>
          <a:xfrm>
            <a:off x="152400" y="162636"/>
            <a:ext cx="8784894" cy="6119936"/>
          </a:xfrm>
          <a:prstGeom prst="roundRect">
            <a:avLst>
              <a:gd name="adj" fmla="val 9560"/>
            </a:avLst>
          </a:prstGeom>
          <a:gradFill flip="none" rotWithShape="1">
            <a:gsLst>
              <a:gs pos="48000">
                <a:srgbClr val="001E00"/>
              </a:gs>
              <a:gs pos="59000">
                <a:srgbClr val="021216"/>
              </a:gs>
              <a:gs pos="70000">
                <a:srgbClr val="221900"/>
              </a:gs>
              <a:gs pos="78000">
                <a:srgbClr val="0D1909"/>
              </a:gs>
              <a:gs pos="37000">
                <a:srgbClr val="000022"/>
              </a:gs>
              <a:gs pos="27000">
                <a:srgbClr val="232200"/>
              </a:gs>
              <a:gs pos="18000">
                <a:srgbClr val="2A0000"/>
              </a:gs>
              <a:gs pos="8000">
                <a:schemeClr val="bg1"/>
              </a:gs>
              <a:gs pos="87000">
                <a:srgbClr val="1C0213"/>
              </a:gs>
              <a:gs pos="94000">
                <a:schemeClr val="bg1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algn="r" rtl="1"/>
            <a:r>
              <a:rPr lang="fa-IR" sz="2800" dirty="0">
                <a:solidFill>
                  <a:schemeClr val="tx1"/>
                </a:solidFill>
              </a:rPr>
              <a:t>هرعضو </a:t>
            </a:r>
            <a:r>
              <a:rPr lang="en-US" sz="2800" dirty="0">
                <a:solidFill>
                  <a:schemeClr val="tx1"/>
                </a:solidFill>
              </a:rPr>
              <a:t>NA </a:t>
            </a:r>
            <a:r>
              <a:rPr lang="fa-IR" sz="2800" dirty="0">
                <a:solidFill>
                  <a:schemeClr val="tx1"/>
                </a:solidFill>
              </a:rPr>
              <a:t> که مایل به انتقال این پیام باشد به شرکت در ارائه خدمت در </a:t>
            </a:r>
            <a:r>
              <a:rPr lang="en-US" sz="2800" dirty="0">
                <a:solidFill>
                  <a:schemeClr val="tx1"/>
                </a:solidFill>
              </a:rPr>
              <a:t>H&amp;I</a:t>
            </a:r>
            <a:r>
              <a:rPr lang="fa-IR" sz="2800" dirty="0">
                <a:solidFill>
                  <a:schemeClr val="tx1"/>
                </a:solidFill>
              </a:rPr>
              <a:t> تشویق میشود. روشهای زیادی برای خدمت در انجمن معتادان گمنام وجود دارد و بسیاری از ما متوجه شده ایم که خدمت رسانی در </a:t>
            </a:r>
            <a:r>
              <a:rPr lang="en-US" sz="2800" dirty="0">
                <a:solidFill>
                  <a:schemeClr val="tx1"/>
                </a:solidFill>
              </a:rPr>
              <a:t>H&amp;I </a:t>
            </a:r>
            <a:r>
              <a:rPr lang="fa-IR" sz="2800" dirty="0">
                <a:solidFill>
                  <a:schemeClr val="tx1"/>
                </a:solidFill>
              </a:rPr>
              <a:t>، رضایت بخش ترین بعد بهبودی ماست ما امیدواریم که این جزوه ،شما را جهت شرکت در خدمت رسانی در </a:t>
            </a:r>
            <a:r>
              <a:rPr lang="en-US" sz="2800" dirty="0">
                <a:solidFill>
                  <a:schemeClr val="tx1"/>
                </a:solidFill>
              </a:rPr>
              <a:t>H&amp;I  </a:t>
            </a:r>
            <a:r>
              <a:rPr lang="fa-IR" sz="2800" dirty="0">
                <a:solidFill>
                  <a:schemeClr val="tx1"/>
                </a:solidFill>
              </a:rPr>
              <a:t> تشویق کرده تا خودتان ،این رضایت را تجربه کنید.</a:t>
            </a:r>
            <a:r>
              <a:rPr lang="fa-IR" sz="2800" b="1" dirty="0">
                <a:solidFill>
                  <a:schemeClr val="tx1"/>
                </a:solidFill>
              </a:rPr>
              <a:t> 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81000" y="3178249"/>
            <a:ext cx="7010400" cy="758371"/>
          </a:xfrm>
          <a:prstGeom prst="round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lvl="0" indent="-342900" algn="r" rtl="1">
              <a:spcBef>
                <a:spcPct val="20000"/>
              </a:spcBef>
              <a:buFont typeface="Arial" pitchFamily="34" charset="0"/>
              <a:buChar char="•"/>
            </a:pPr>
            <a:r>
              <a:rPr lang="fa-IR" sz="2800" dirty="0">
                <a:solidFill>
                  <a:srgbClr val="0070C0"/>
                </a:solidFill>
              </a:rPr>
              <a:t>عضو</a:t>
            </a:r>
            <a:r>
              <a:rPr lang="en-US" sz="2800" dirty="0">
                <a:solidFill>
                  <a:srgbClr val="0070C0"/>
                </a:solidFill>
              </a:rPr>
              <a:t>NA</a:t>
            </a:r>
            <a:r>
              <a:rPr lang="fa-IR" sz="2800" dirty="0">
                <a:solidFill>
                  <a:srgbClr val="0070C0"/>
                </a:solidFill>
              </a:rPr>
              <a:t> و ارائه خدمات </a:t>
            </a:r>
            <a:r>
              <a:rPr lang="fa-IR" sz="2800" dirty="0" smtClean="0">
                <a:solidFill>
                  <a:srgbClr val="0070C0"/>
                </a:solidFill>
              </a:rPr>
              <a:t>دربیمارستان </a:t>
            </a:r>
            <a:r>
              <a:rPr lang="fa-IR" sz="2800" dirty="0">
                <a:solidFill>
                  <a:srgbClr val="0070C0"/>
                </a:solidFill>
              </a:rPr>
              <a:t>ها و زندان ها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6" t="43312" r="12189" b="21523"/>
          <a:stretch>
            <a:fillRect/>
          </a:stretch>
        </p:blipFill>
        <p:spPr bwMode="auto">
          <a:xfrm>
            <a:off x="685800" y="4572000"/>
            <a:ext cx="7696200" cy="1700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57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90600" y="1828800"/>
            <a:ext cx="7696200" cy="41148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a-IR" sz="7200" b="1" dirty="0">
                <a:solidFill>
                  <a:srgbClr val="002060"/>
                </a:solidFill>
                <a:cs typeface="B Titr" panose="00000700000000000000" pitchFamily="2" charset="-78"/>
              </a:rPr>
              <a:t>کمبود خدمتگزار</a:t>
            </a:r>
            <a:r>
              <a:rPr lang="fa-IR" sz="4800" b="1" dirty="0" smtClean="0">
                <a:solidFill>
                  <a:srgbClr val="002060"/>
                </a:solidFill>
                <a:cs typeface="B Titr" panose="00000700000000000000" pitchFamily="2" charset="-78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fa-IR" sz="4800" b="1" dirty="0" smtClean="0">
                <a:solidFill>
                  <a:srgbClr val="FFFF00"/>
                </a:solidFill>
                <a:cs typeface="B Titr" panose="00000700000000000000" pitchFamily="2" charset="-78"/>
              </a:rPr>
              <a:t>نبود تمایل یا </a:t>
            </a:r>
          </a:p>
          <a:p>
            <a:pPr algn="ctr">
              <a:lnSpc>
                <a:spcPct val="150000"/>
              </a:lnSpc>
            </a:pPr>
            <a:r>
              <a:rPr lang="fa-IR" sz="4800" b="1" dirty="0" smtClean="0">
                <a:solidFill>
                  <a:srgbClr val="FFFF00"/>
                </a:solidFill>
                <a:cs typeface="B Titr" panose="00000700000000000000" pitchFamily="2" charset="-78"/>
              </a:rPr>
              <a:t>عدم حمایت و </a:t>
            </a:r>
            <a:r>
              <a:rPr lang="fa-IR" sz="4800" b="1" dirty="0">
                <a:solidFill>
                  <a:srgbClr val="FFFF00"/>
                </a:solidFill>
                <a:cs typeface="B Titr" panose="00000700000000000000" pitchFamily="2" charset="-78"/>
              </a:rPr>
              <a:t>تعهد </a:t>
            </a:r>
            <a:r>
              <a:rPr lang="fa-IR" sz="4800" b="1" dirty="0" smtClean="0">
                <a:solidFill>
                  <a:srgbClr val="FFFF00"/>
                </a:solidFill>
                <a:cs typeface="B Titr" panose="00000700000000000000" pitchFamily="2" charset="-78"/>
              </a:rPr>
              <a:t>نسبت به خدمت</a:t>
            </a:r>
          </a:p>
          <a:p>
            <a:pPr>
              <a:lnSpc>
                <a:spcPct val="150000"/>
              </a:lnSpc>
            </a:pPr>
            <a:endParaRPr lang="fa-IR" sz="4800" b="1" dirty="0" smtClean="0">
              <a:solidFill>
                <a:srgbClr val="FFFF00"/>
              </a:solidFill>
              <a:cs typeface="B Titr" panose="00000700000000000000" pitchFamily="2" charset="-78"/>
            </a:endParaRPr>
          </a:p>
          <a:p>
            <a:pPr>
              <a:lnSpc>
                <a:spcPct val="150000"/>
              </a:lnSpc>
            </a:pPr>
            <a:endParaRPr lang="fa-IR" sz="4800" b="1" dirty="0">
              <a:solidFill>
                <a:srgbClr val="FFC000"/>
              </a:solidFill>
              <a:cs typeface="B Titr" panose="00000700000000000000" pitchFamily="2" charset="-78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0" y="0"/>
            <a:ext cx="9144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6000" b="1" dirty="0" smtClean="0">
                <a:solidFill>
                  <a:srgbClr val="960000"/>
                </a:solidFill>
                <a:cs typeface="B Jadid" panose="00000700000000000000" pitchFamily="2" charset="-78"/>
              </a:rPr>
              <a:t>نیاز امروز ...</a:t>
            </a:r>
            <a:endParaRPr lang="en-US" sz="6000" b="1" dirty="0">
              <a:solidFill>
                <a:srgbClr val="960000"/>
              </a:solidFill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6185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2346" y="3819194"/>
            <a:ext cx="4408254" cy="2581606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3200" b="1" dirty="0">
                <a:solidFill>
                  <a:schemeClr val="tx1"/>
                </a:solidFill>
                <a:cs typeface="B Zar" panose="00000400000000000000" pitchFamily="2" charset="-78"/>
              </a:rPr>
              <a:t>حفظ و نگهداری </a:t>
            </a:r>
            <a:endParaRPr lang="en-US" sz="3200" b="1" dirty="0" smtClean="0">
              <a:solidFill>
                <a:schemeClr val="tx1"/>
              </a:solidFill>
              <a:cs typeface="B Zar" panose="000004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3200" b="1" dirty="0" smtClean="0">
                <a:solidFill>
                  <a:schemeClr val="tx1"/>
                </a:solidFill>
                <a:cs typeface="B Zar" panose="00000400000000000000" pitchFamily="2" charset="-78"/>
              </a:rPr>
              <a:t>اعضاء</a:t>
            </a:r>
            <a:endParaRPr lang="fa-IR" sz="32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24468" y="0"/>
            <a:ext cx="9095144" cy="990600"/>
          </a:xfrm>
          <a:prstGeom prst="round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3600" b="1" dirty="0" smtClean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B Titr" pitchFamily="2" charset="-78"/>
              </a:rPr>
              <a:t>جهت رسیدن به این نیاز چه کاری باید انجام دهیم...؟</a:t>
            </a:r>
            <a:endParaRPr lang="fa-IR" sz="3600" b="1" dirty="0">
              <a:ln w="11430"/>
              <a:solidFill>
                <a:srgbClr val="0000FF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814641" y="2057400"/>
            <a:ext cx="3886200" cy="2362200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200" b="1" dirty="0" smtClean="0">
                <a:latin typeface="Arial" panose="020B0604020202020204" pitchFamily="34" charset="0"/>
                <a:cs typeface="B Zar" panose="00000400000000000000" pitchFamily="2" charset="-78"/>
              </a:rPr>
              <a:t>شناسایی و جذب</a:t>
            </a:r>
            <a:r>
              <a:rPr lang="fa-IR" sz="3200" b="1" dirty="0">
                <a:solidFill>
                  <a:srgbClr val="FFFF00"/>
                </a:solidFill>
                <a:cs typeface="B Zar" panose="00000400000000000000" pitchFamily="2" charset="-78"/>
              </a:rPr>
              <a:t> </a:t>
            </a:r>
            <a:endParaRPr lang="fa-IR" sz="3200" b="1" dirty="0" smtClean="0">
              <a:solidFill>
                <a:srgbClr val="FFFF00"/>
              </a:solidFill>
              <a:cs typeface="B Zar" panose="00000400000000000000" pitchFamily="2" charset="-78"/>
            </a:endParaRPr>
          </a:p>
          <a:p>
            <a:pPr algn="ctr" rtl="1"/>
            <a:r>
              <a:rPr lang="fa-IR" sz="3200" b="1" dirty="0" smtClean="0">
                <a:solidFill>
                  <a:schemeClr val="tx1"/>
                </a:solidFill>
                <a:cs typeface="B Zar" panose="00000400000000000000" pitchFamily="2" charset="-78"/>
              </a:rPr>
              <a:t>عضو</a:t>
            </a:r>
            <a:endParaRPr lang="fa-IR" sz="3200" b="1" dirty="0">
              <a:solidFill>
                <a:schemeClr val="tx1"/>
              </a:solidFill>
              <a:cs typeface="B Zar" panose="00000400000000000000" pitchFamily="2" charset="-78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6612621" y="990600"/>
            <a:ext cx="321579" cy="1030357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2349487" y="990600"/>
            <a:ext cx="317513" cy="2828594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1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-23191" y="56321"/>
            <a:ext cx="9137374" cy="1295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4000" b="1" dirty="0" smtClean="0">
                <a:latin typeface="Arial" panose="020B0604020202020204" pitchFamily="34" charset="0"/>
                <a:cs typeface="B Jadid" panose="00000700000000000000" pitchFamily="2" charset="-78"/>
              </a:rPr>
              <a:t>شناسایی و جذب</a:t>
            </a:r>
            <a:r>
              <a:rPr lang="fa-IR" sz="4000" b="1" dirty="0" smtClean="0">
                <a:solidFill>
                  <a:srgbClr val="FFFF00"/>
                </a:solidFill>
                <a:cs typeface="B Jadid" panose="00000700000000000000" pitchFamily="2" charset="-78"/>
              </a:rPr>
              <a:t> </a:t>
            </a:r>
            <a:r>
              <a:rPr lang="fa-IR" sz="4000" b="1" dirty="0" smtClean="0">
                <a:solidFill>
                  <a:schemeClr val="tx1"/>
                </a:solidFill>
                <a:cs typeface="B Jadid" panose="00000700000000000000" pitchFamily="2" charset="-78"/>
              </a:rPr>
              <a:t>عضو ازچه راههایی</a:t>
            </a:r>
            <a:r>
              <a:rPr lang="fa-IR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B Jadid" panose="00000700000000000000" pitchFamily="2" charset="-78"/>
              </a:rPr>
              <a:t>...؟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B Jadid" panose="00000700000000000000" pitchFamily="2" charset="-78"/>
            </a:endParaRPr>
          </a:p>
        </p:txBody>
      </p:sp>
      <p:sp>
        <p:nvSpPr>
          <p:cNvPr id="7" name="Explosion 2 6"/>
          <p:cNvSpPr/>
          <p:nvPr/>
        </p:nvSpPr>
        <p:spPr>
          <a:xfrm>
            <a:off x="4953000" y="1331843"/>
            <a:ext cx="4191000" cy="2667000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fa-IR" sz="2800" dirty="0" smtClean="0">
                <a:solidFill>
                  <a:schemeClr val="bg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معرفی کمیته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H&amp;I </a:t>
            </a:r>
            <a:r>
              <a:rPr lang="fa-IR" sz="2800" dirty="0">
                <a:solidFill>
                  <a:schemeClr val="bg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 به </a:t>
            </a:r>
            <a:r>
              <a:rPr lang="fa-IR" sz="2800" dirty="0" smtClean="0">
                <a:solidFill>
                  <a:schemeClr val="bg1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گروه ها 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B Titr" panose="00000700000000000000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0" y="1752600"/>
            <a:ext cx="4953000" cy="4876800"/>
          </a:xfrm>
          <a:prstGeom prst="roundRect">
            <a:avLst/>
          </a:prstGeom>
          <a:solidFill>
            <a:srgbClr val="9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r" rtl="1">
              <a:lnSpc>
                <a:spcPct val="200000"/>
              </a:lnSpc>
              <a:buFont typeface="Century Schoolbook" panose="02040604050505020304" pitchFamily="18" charset="0"/>
              <a:buChar char="♣"/>
            </a:pPr>
            <a:r>
              <a:rPr lang="fa-IR" sz="2800" dirty="0" smtClean="0">
                <a:cs typeface="B Titr" panose="00000700000000000000" pitchFamily="2" charset="-78"/>
              </a:rPr>
              <a:t>تعریف و هدف کمیته </a:t>
            </a:r>
            <a:r>
              <a:rPr lang="en-US" sz="2800" dirty="0" smtClean="0">
                <a:cs typeface="B Titr" panose="00000700000000000000" pitchFamily="2" charset="-78"/>
              </a:rPr>
              <a:t>H&amp;I </a:t>
            </a:r>
          </a:p>
          <a:p>
            <a:pPr marL="457200" indent="-457200" algn="r" rtl="1">
              <a:lnSpc>
                <a:spcPct val="200000"/>
              </a:lnSpc>
              <a:buFont typeface="Century Schoolbook" panose="02040604050505020304" pitchFamily="18" charset="0"/>
              <a:buChar char="♣"/>
            </a:pPr>
            <a:r>
              <a:rPr lang="fa-IR" sz="2800" dirty="0" smtClean="0">
                <a:cs typeface="B Titr" panose="00000700000000000000" pitchFamily="2" charset="-78"/>
              </a:rPr>
              <a:t>کجا وچگونه جلسه</a:t>
            </a:r>
            <a:r>
              <a:rPr lang="en-US" sz="2800" dirty="0">
                <a:cs typeface="B Titr" panose="00000700000000000000" pitchFamily="2" charset="-78"/>
              </a:rPr>
              <a:t> </a:t>
            </a:r>
            <a:r>
              <a:rPr lang="fa-IR" sz="2800" dirty="0" smtClean="0">
                <a:cs typeface="B Titr" panose="00000700000000000000" pitchFamily="2" charset="-78"/>
              </a:rPr>
              <a:t> </a:t>
            </a:r>
            <a:r>
              <a:rPr lang="en-US" sz="2800" dirty="0" smtClean="0">
                <a:cs typeface="B Titr" panose="00000700000000000000" pitchFamily="2" charset="-78"/>
              </a:rPr>
              <a:t>H&amp;I</a:t>
            </a:r>
            <a:r>
              <a:rPr lang="fa-IR" sz="2800" dirty="0" smtClean="0">
                <a:cs typeface="B Titr" panose="00000700000000000000" pitchFamily="2" charset="-78"/>
              </a:rPr>
              <a:t> </a:t>
            </a:r>
          </a:p>
          <a:p>
            <a:pPr marL="457200" indent="-457200" algn="r" rtl="1">
              <a:lnSpc>
                <a:spcPct val="200000"/>
              </a:lnSpc>
              <a:buFont typeface="Century Schoolbook" panose="02040604050505020304" pitchFamily="18" charset="0"/>
              <a:buChar char="♣"/>
            </a:pPr>
            <a:r>
              <a:rPr lang="fa-IR" sz="2800" dirty="0">
                <a:cs typeface="B Titr" panose="00000700000000000000" pitchFamily="2" charset="-78"/>
              </a:rPr>
              <a:t>تعریف خدمت</a:t>
            </a:r>
          </a:p>
          <a:p>
            <a:pPr marL="457200" indent="-457200" algn="r" rtl="1">
              <a:lnSpc>
                <a:spcPct val="200000"/>
              </a:lnSpc>
              <a:buFont typeface="Century Schoolbook" panose="02040604050505020304" pitchFamily="18" charset="0"/>
              <a:buChar char="♣"/>
            </a:pPr>
            <a:r>
              <a:rPr lang="fa-IR" sz="2800" dirty="0">
                <a:cs typeface="B Titr" panose="00000700000000000000" pitchFamily="2" charset="-78"/>
              </a:rPr>
              <a:t>تاثیر </a:t>
            </a:r>
            <a:r>
              <a:rPr lang="fa-IR" sz="2800" dirty="0" smtClean="0">
                <a:cs typeface="B Titr" panose="00000700000000000000" pitchFamily="2" charset="-78"/>
              </a:rPr>
              <a:t>خدمت </a:t>
            </a:r>
            <a:endParaRPr lang="en-US" sz="28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567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10"/>
          <p:cNvSpPr/>
          <p:nvPr/>
        </p:nvSpPr>
        <p:spPr>
          <a:xfrm rot="8075395">
            <a:off x="3390480" y="2378147"/>
            <a:ext cx="335319" cy="649106"/>
          </a:xfrm>
          <a:prstGeom prst="downArrow">
            <a:avLst/>
          </a:prstGeom>
          <a:solidFill>
            <a:srgbClr val="242424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0" y="-19877"/>
            <a:ext cx="9144000" cy="108667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/>
            <a:r>
              <a:rPr lang="fa-IR" sz="4000" dirty="0">
                <a:solidFill>
                  <a:schemeClr val="tx1"/>
                </a:solidFill>
                <a:latin typeface="Arial" panose="020B0604020202020204" pitchFamily="34" charset="0"/>
                <a:cs typeface="B Jadid" panose="00000700000000000000" pitchFamily="2" charset="-78"/>
              </a:rPr>
              <a:t>معرفی کمیته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B Jadid" panose="00000700000000000000" pitchFamily="2" charset="-78"/>
              </a:rPr>
              <a:t>H&amp;I </a:t>
            </a:r>
            <a:r>
              <a:rPr lang="fa-IR" sz="4000" dirty="0">
                <a:solidFill>
                  <a:schemeClr val="tx1"/>
                </a:solidFill>
                <a:latin typeface="Arial" panose="020B0604020202020204" pitchFamily="34" charset="0"/>
                <a:cs typeface="B Jadid" panose="00000700000000000000" pitchFamily="2" charset="-78"/>
              </a:rPr>
              <a:t>  به </a:t>
            </a:r>
            <a:r>
              <a:rPr lang="fa-IR" sz="4000" dirty="0" smtClean="0">
                <a:solidFill>
                  <a:schemeClr val="tx1"/>
                </a:solidFill>
                <a:latin typeface="Arial" panose="020B0604020202020204" pitchFamily="34" charset="0"/>
                <a:cs typeface="B Jadid" panose="00000700000000000000" pitchFamily="2" charset="-78"/>
              </a:rPr>
              <a:t>گروه ها ... 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B Jadid" panose="00000700000000000000" pitchFamily="2" charset="-78"/>
            </a:endParaRPr>
          </a:p>
        </p:txBody>
      </p:sp>
      <p:sp>
        <p:nvSpPr>
          <p:cNvPr id="3" name="Oval 2"/>
          <p:cNvSpPr/>
          <p:nvPr/>
        </p:nvSpPr>
        <p:spPr>
          <a:xfrm>
            <a:off x="5687930" y="1165282"/>
            <a:ext cx="32766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4000" b="1" dirty="0" smtClean="0">
                <a:solidFill>
                  <a:schemeClr val="bg2"/>
                </a:solidFill>
                <a:latin typeface="Arial" panose="020B0604020202020204" pitchFamily="34" charset="0"/>
                <a:cs typeface="B Zar" panose="00000400000000000000" pitchFamily="2" charset="-78"/>
              </a:rPr>
              <a:t>نمایندگان  گروه ها</a:t>
            </a:r>
            <a:endParaRPr lang="en-US" sz="4000" b="1" dirty="0">
              <a:solidFill>
                <a:schemeClr val="bg2"/>
              </a:solidFill>
              <a:latin typeface="Arial" panose="020B0604020202020204" pitchFamily="34" charset="0"/>
              <a:cs typeface="B Zar" panose="000004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62953" y="3867408"/>
            <a:ext cx="30480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 smtClean="0">
                <a:solidFill>
                  <a:schemeClr val="bg2"/>
                </a:solidFill>
                <a:latin typeface="Arial" panose="020B0604020202020204" pitchFamily="34" charset="0"/>
                <a:cs typeface="B Zar" panose="00000400000000000000" pitchFamily="2" charset="-78"/>
              </a:rPr>
              <a:t>اعضای کمیته</a:t>
            </a:r>
            <a:endParaRPr lang="en-US" sz="3200" b="1" dirty="0">
              <a:solidFill>
                <a:schemeClr val="bg2"/>
              </a:solidFill>
              <a:latin typeface="Arial" panose="020B0604020202020204" pitchFamily="34" charset="0"/>
              <a:cs typeface="B Zar" panose="00000400000000000000" pitchFamily="2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6000545" y="3780689"/>
            <a:ext cx="30480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000" b="1" dirty="0" smtClean="0">
                <a:solidFill>
                  <a:schemeClr val="bg2"/>
                </a:solidFill>
                <a:latin typeface="Arial" panose="020B0604020202020204" pitchFamily="34" charset="0"/>
                <a:cs typeface="B Zar" panose="00000400000000000000" pitchFamily="2" charset="-78"/>
              </a:rPr>
              <a:t>ساختار خدماتی</a:t>
            </a:r>
            <a:endParaRPr lang="en-US" sz="4000" b="1" dirty="0">
              <a:solidFill>
                <a:schemeClr val="bg2"/>
              </a:solidFill>
              <a:latin typeface="Arial" panose="020B0604020202020204" pitchFamily="34" charset="0"/>
              <a:cs typeface="B Zar" panose="00000400000000000000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257803" y="1141419"/>
            <a:ext cx="30480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600" b="1" dirty="0">
                <a:solidFill>
                  <a:schemeClr val="bg2"/>
                </a:solidFill>
                <a:latin typeface="Arial" panose="020B0604020202020204" pitchFamily="34" charset="0"/>
                <a:cs typeface="B Zar" panose="00000400000000000000" pitchFamily="2" charset="-78"/>
              </a:rPr>
              <a:t>فصلنامه پیام بهبودی</a:t>
            </a:r>
            <a:endParaRPr lang="en-US" sz="3600" b="1" dirty="0">
              <a:solidFill>
                <a:schemeClr val="bg2"/>
              </a:solidFill>
              <a:latin typeface="Arial" panose="020B0604020202020204" pitchFamily="34" charset="0"/>
              <a:cs typeface="B Zar" panose="00000400000000000000" pitchFamily="2" charset="-78"/>
            </a:endParaRPr>
          </a:p>
        </p:txBody>
      </p:sp>
      <p:sp>
        <p:nvSpPr>
          <p:cNvPr id="9" name="5-Point Star 8"/>
          <p:cNvSpPr/>
          <p:nvPr/>
        </p:nvSpPr>
        <p:spPr>
          <a:xfrm>
            <a:off x="2916102" y="2324036"/>
            <a:ext cx="3352800" cy="2209800"/>
          </a:xfrm>
          <a:prstGeom prst="star5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fa-IR" sz="2400" b="1" dirty="0" smtClean="0">
                <a:solidFill>
                  <a:schemeClr val="bg2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توسط..؟</a:t>
            </a:r>
            <a:endParaRPr lang="en-US" sz="2400" b="1" dirty="0">
              <a:solidFill>
                <a:schemeClr val="bg2"/>
              </a:solidFill>
              <a:latin typeface="Arial" panose="020B0604020202020204" pitchFamily="34" charset="0"/>
              <a:cs typeface="B Titr" panose="00000700000000000000" pitchFamily="2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634140">
            <a:off x="5124177" y="2518694"/>
            <a:ext cx="574962" cy="5696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558955" y="3703915"/>
            <a:ext cx="568892" cy="5636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734283">
            <a:off x="2959642" y="3650122"/>
            <a:ext cx="651843" cy="645808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3209307" y="5046575"/>
            <a:ext cx="3000428" cy="17564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4000" b="1" dirty="0" smtClean="0">
                <a:solidFill>
                  <a:srgbClr val="212121"/>
                </a:solidFill>
                <a:latin typeface="Arial" panose="020B0604020202020204" pitchFamily="34" charset="0"/>
                <a:cs typeface="B Zar" panose="00000400000000000000" pitchFamily="2" charset="-78"/>
              </a:rPr>
              <a:t>کمیته </a:t>
            </a:r>
            <a:r>
              <a:rPr lang="en-US" sz="4000" b="1" dirty="0" smtClean="0">
                <a:solidFill>
                  <a:srgbClr val="212121"/>
                </a:solidFill>
                <a:latin typeface="Arial" panose="020B0604020202020204" pitchFamily="34" charset="0"/>
                <a:cs typeface="B Zar" panose="00000400000000000000" pitchFamily="2" charset="-78"/>
              </a:rPr>
              <a:t>H&amp;I</a:t>
            </a:r>
            <a:endParaRPr lang="en-US" sz="4000" b="1" dirty="0">
              <a:solidFill>
                <a:srgbClr val="212121"/>
              </a:solidFill>
              <a:latin typeface="Arial" panose="020B0604020202020204" pitchFamily="34" charset="0"/>
              <a:cs typeface="B Zar" panose="000004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361709">
            <a:off x="4246690" y="4184952"/>
            <a:ext cx="743776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6797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  <p:bldP spid="4" grpId="0" animBg="1"/>
      <p:bldP spid="6" grpId="0" animBg="1"/>
      <p:bldP spid="8" grpId="0" animBg="1"/>
      <p:bldP spid="9" grpId="0" animBg="1"/>
      <p:bldP spid="15" grpId="0" animBg="1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lassic Photo Album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lassic Photo Album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2193</TotalTime>
  <Words>426</Words>
  <Application>Microsoft Office PowerPoint</Application>
  <PresentationFormat>On-screen Show (4:3)</PresentationFormat>
  <Paragraphs>58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Arial</vt:lpstr>
      <vt:lpstr>B Jadid</vt:lpstr>
      <vt:lpstr>B Titr</vt:lpstr>
      <vt:lpstr>B Zar</vt:lpstr>
      <vt:lpstr>Calibri</vt:lpstr>
      <vt:lpstr>Century Schoolbook</vt:lpstr>
      <vt:lpstr>Times New Roman</vt:lpstr>
      <vt:lpstr>Wingdings</vt:lpstr>
      <vt:lpstr>Wingdings 2</vt:lpstr>
      <vt:lpstr>Office Theme</vt:lpstr>
      <vt:lpstr>1_Office Theme</vt:lpstr>
      <vt:lpstr>Classic Photo Album</vt:lpstr>
      <vt:lpstr>1_Classic Photo Album</vt:lpstr>
      <vt:lpstr>Oriel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به امید دیدار مجدد شما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CarinNow</cp:lastModifiedBy>
  <cp:revision>141</cp:revision>
  <dcterms:created xsi:type="dcterms:W3CDTF">2014-06-24T23:52:14Z</dcterms:created>
  <dcterms:modified xsi:type="dcterms:W3CDTF">2018-05-06T11:03:09Z</dcterms:modified>
</cp:coreProperties>
</file>