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58" r:id="rId14"/>
    <p:sldId id="259" r:id="rId15"/>
    <p:sldId id="260" r:id="rId16"/>
  </p:sldIdLst>
  <p:sldSz cx="13716000" cy="10972800"/>
  <p:notesSz cx="6858000" cy="9144000"/>
  <p:defaultTex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6">
          <p15:clr>
            <a:srgbClr val="A4A3A4"/>
          </p15:clr>
        </p15:guide>
        <p15:guide id="2" pos="43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varScale="1">
        <p:scale>
          <a:sx n="54" d="100"/>
          <a:sy n="54" d="100"/>
        </p:scale>
        <p:origin x="96" y="42"/>
      </p:cViewPr>
      <p:guideLst>
        <p:guide orient="horz" pos="3456"/>
        <p:guide pos="43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6F2A63-9949-4F18-9F00-EE770A517D42}" type="datetimeFigureOut">
              <a:rPr lang="en-US" smtClean="0"/>
              <a:t>10/5/2019</a:t>
            </a:fld>
            <a:endParaRPr lang="en-US"/>
          </a:p>
        </p:txBody>
      </p:sp>
      <p:sp>
        <p:nvSpPr>
          <p:cNvPr id="4" name="Slide Image Placeholder 3"/>
          <p:cNvSpPr>
            <a:spLocks noGrp="1" noRot="1" noChangeAspect="1"/>
          </p:cNvSpPr>
          <p:nvPr>
            <p:ph type="sldImg" idx="2"/>
          </p:nvPr>
        </p:nvSpPr>
        <p:spPr>
          <a:xfrm>
            <a:off x="1285875" y="685800"/>
            <a:ext cx="42862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03AE6B-B589-4F9F-9773-DCCA0821D437}" type="slidenum">
              <a:rPr lang="en-US" smtClean="0"/>
              <a:t>‹#›</a:t>
            </a:fld>
            <a:endParaRPr lang="en-US"/>
          </a:p>
        </p:txBody>
      </p:sp>
    </p:spTree>
    <p:extLst>
      <p:ext uri="{BB962C8B-B14F-4D97-AF65-F5344CB8AC3E}">
        <p14:creationId xmlns:p14="http://schemas.microsoft.com/office/powerpoint/2010/main" val="2391261868"/>
      </p:ext>
    </p:extLst>
  </p:cSld>
  <p:clrMap bg1="lt1" tx1="dk1" bg2="lt2" tx2="dk2" accent1="accent1" accent2="accent2" accent3="accent3" accent4="accent4" accent5="accent5" accent6="accent6" hlink="hlink" folHlink="folHlink"/>
  <p:notesStyle>
    <a:lvl1pPr marL="0" algn="l" defTabSz="1306220" rtl="0" eaLnBrk="1" latinLnBrk="0" hangingPunct="1">
      <a:defRPr sz="1700" kern="1200">
        <a:solidFill>
          <a:schemeClr val="tx1"/>
        </a:solidFill>
        <a:latin typeface="+mn-lt"/>
        <a:ea typeface="+mn-ea"/>
        <a:cs typeface="+mn-cs"/>
      </a:defRPr>
    </a:lvl1pPr>
    <a:lvl2pPr marL="653110" algn="l" defTabSz="1306220" rtl="0" eaLnBrk="1" latinLnBrk="0" hangingPunct="1">
      <a:defRPr sz="1700" kern="1200">
        <a:solidFill>
          <a:schemeClr val="tx1"/>
        </a:solidFill>
        <a:latin typeface="+mn-lt"/>
        <a:ea typeface="+mn-ea"/>
        <a:cs typeface="+mn-cs"/>
      </a:defRPr>
    </a:lvl2pPr>
    <a:lvl3pPr marL="1306220" algn="l" defTabSz="1306220" rtl="0" eaLnBrk="1" latinLnBrk="0" hangingPunct="1">
      <a:defRPr sz="1700" kern="1200">
        <a:solidFill>
          <a:schemeClr val="tx1"/>
        </a:solidFill>
        <a:latin typeface="+mn-lt"/>
        <a:ea typeface="+mn-ea"/>
        <a:cs typeface="+mn-cs"/>
      </a:defRPr>
    </a:lvl3pPr>
    <a:lvl4pPr marL="1959331" algn="l" defTabSz="1306220" rtl="0" eaLnBrk="1" latinLnBrk="0" hangingPunct="1">
      <a:defRPr sz="1700" kern="1200">
        <a:solidFill>
          <a:schemeClr val="tx1"/>
        </a:solidFill>
        <a:latin typeface="+mn-lt"/>
        <a:ea typeface="+mn-ea"/>
        <a:cs typeface="+mn-cs"/>
      </a:defRPr>
    </a:lvl4pPr>
    <a:lvl5pPr marL="2612441" algn="l" defTabSz="1306220" rtl="0" eaLnBrk="1" latinLnBrk="0" hangingPunct="1">
      <a:defRPr sz="1700" kern="1200">
        <a:solidFill>
          <a:schemeClr val="tx1"/>
        </a:solidFill>
        <a:latin typeface="+mn-lt"/>
        <a:ea typeface="+mn-ea"/>
        <a:cs typeface="+mn-cs"/>
      </a:defRPr>
    </a:lvl5pPr>
    <a:lvl6pPr marL="3265551" algn="l" defTabSz="1306220" rtl="0" eaLnBrk="1" latinLnBrk="0" hangingPunct="1">
      <a:defRPr sz="1700" kern="1200">
        <a:solidFill>
          <a:schemeClr val="tx1"/>
        </a:solidFill>
        <a:latin typeface="+mn-lt"/>
        <a:ea typeface="+mn-ea"/>
        <a:cs typeface="+mn-cs"/>
      </a:defRPr>
    </a:lvl6pPr>
    <a:lvl7pPr marL="3918661" algn="l" defTabSz="1306220" rtl="0" eaLnBrk="1" latinLnBrk="0" hangingPunct="1">
      <a:defRPr sz="1700" kern="1200">
        <a:solidFill>
          <a:schemeClr val="tx1"/>
        </a:solidFill>
        <a:latin typeface="+mn-lt"/>
        <a:ea typeface="+mn-ea"/>
        <a:cs typeface="+mn-cs"/>
      </a:defRPr>
    </a:lvl7pPr>
    <a:lvl8pPr marL="4571771" algn="l" defTabSz="1306220" rtl="0" eaLnBrk="1" latinLnBrk="0" hangingPunct="1">
      <a:defRPr sz="1700" kern="1200">
        <a:solidFill>
          <a:schemeClr val="tx1"/>
        </a:solidFill>
        <a:latin typeface="+mn-lt"/>
        <a:ea typeface="+mn-ea"/>
        <a:cs typeface="+mn-cs"/>
      </a:defRPr>
    </a:lvl8pPr>
    <a:lvl9pPr marL="5224882" algn="l" defTabSz="130622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03AE6B-B589-4F9F-9773-DCCA0821D437}" type="slidenum">
              <a:rPr lang="en-US" smtClean="0"/>
              <a:t>1</a:t>
            </a:fld>
            <a:endParaRPr lang="en-US"/>
          </a:p>
        </p:txBody>
      </p:sp>
    </p:spTree>
    <p:extLst>
      <p:ext uri="{BB962C8B-B14F-4D97-AF65-F5344CB8AC3E}">
        <p14:creationId xmlns:p14="http://schemas.microsoft.com/office/powerpoint/2010/main" val="588335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03AE6B-B589-4F9F-9773-DCCA0821D437}" type="slidenum">
              <a:rPr lang="en-US" smtClean="0"/>
              <a:t>13</a:t>
            </a:fld>
            <a:endParaRPr lang="en-US"/>
          </a:p>
        </p:txBody>
      </p:sp>
    </p:spTree>
    <p:extLst>
      <p:ext uri="{BB962C8B-B14F-4D97-AF65-F5344CB8AC3E}">
        <p14:creationId xmlns:p14="http://schemas.microsoft.com/office/powerpoint/2010/main" val="878168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03AE6B-B589-4F9F-9773-DCCA0821D437}" type="slidenum">
              <a:rPr lang="en-US" smtClean="0"/>
              <a:t>14</a:t>
            </a:fld>
            <a:endParaRPr lang="en-US"/>
          </a:p>
        </p:txBody>
      </p:sp>
    </p:spTree>
    <p:extLst>
      <p:ext uri="{BB962C8B-B14F-4D97-AF65-F5344CB8AC3E}">
        <p14:creationId xmlns:p14="http://schemas.microsoft.com/office/powerpoint/2010/main" val="772166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03AE6B-B589-4F9F-9773-DCCA0821D437}" type="slidenum">
              <a:rPr lang="en-US" smtClean="0"/>
              <a:t>15</a:t>
            </a:fld>
            <a:endParaRPr lang="en-US"/>
          </a:p>
        </p:txBody>
      </p:sp>
    </p:spTree>
    <p:extLst>
      <p:ext uri="{BB962C8B-B14F-4D97-AF65-F5344CB8AC3E}">
        <p14:creationId xmlns:p14="http://schemas.microsoft.com/office/powerpoint/2010/main" val="3499694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3408683"/>
            <a:ext cx="11658600" cy="2352040"/>
          </a:xfrm>
        </p:spPr>
        <p:txBody>
          <a:bodyPr/>
          <a:lstStyle/>
          <a:p>
            <a:r>
              <a:rPr lang="en-US" smtClean="0"/>
              <a:t>Click to edit Master title style</a:t>
            </a:r>
            <a:endParaRPr lang="en-US"/>
          </a:p>
        </p:txBody>
      </p:sp>
      <p:sp>
        <p:nvSpPr>
          <p:cNvPr id="3" name="Subtitle 2"/>
          <p:cNvSpPr>
            <a:spLocks noGrp="1"/>
          </p:cNvSpPr>
          <p:nvPr>
            <p:ph type="subTitle" idx="1"/>
          </p:nvPr>
        </p:nvSpPr>
        <p:spPr>
          <a:xfrm>
            <a:off x="2057400" y="6217920"/>
            <a:ext cx="9601200" cy="2804160"/>
          </a:xfrm>
        </p:spPr>
        <p:txBody>
          <a:bodyPr/>
          <a:lstStyle>
            <a:lvl1pPr marL="0" indent="0" algn="ctr">
              <a:buNone/>
              <a:defRPr>
                <a:solidFill>
                  <a:schemeClr val="tx1">
                    <a:tint val="75000"/>
                  </a:schemeClr>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176475-5147-4577-BAFF-E01FFA2B8D11}" type="datetimeFigureOut">
              <a:rPr lang="en-US" smtClean="0"/>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76475-5147-4577-BAFF-E01FFA2B8D11}" type="datetimeFigureOut">
              <a:rPr lang="en-US" smtClean="0"/>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44100" y="439424"/>
            <a:ext cx="3086100" cy="936244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39424"/>
            <a:ext cx="9029700" cy="93624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76475-5147-4577-BAFF-E01FFA2B8D11}" type="datetimeFigureOut">
              <a:rPr lang="en-US" smtClean="0"/>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76475-5147-4577-BAFF-E01FFA2B8D11}" type="datetimeFigureOut">
              <a:rPr lang="en-US" smtClean="0"/>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470" y="7051040"/>
            <a:ext cx="11658600" cy="2179320"/>
          </a:xfrm>
        </p:spPr>
        <p:txBody>
          <a:bodyPr anchor="t"/>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083470" y="4650745"/>
            <a:ext cx="11658600" cy="2400299"/>
          </a:xfrm>
        </p:spPr>
        <p:txBody>
          <a:bodyPr anchor="b"/>
          <a:lstStyle>
            <a:lvl1pPr marL="0" indent="0">
              <a:buNone/>
              <a:defRPr sz="2900">
                <a:solidFill>
                  <a:schemeClr val="tx1">
                    <a:tint val="75000"/>
                  </a:schemeClr>
                </a:solidFill>
              </a:defRPr>
            </a:lvl1pPr>
            <a:lvl2pPr marL="653110" indent="0">
              <a:buNone/>
              <a:defRPr sz="2600">
                <a:solidFill>
                  <a:schemeClr val="tx1">
                    <a:tint val="75000"/>
                  </a:schemeClr>
                </a:solidFill>
              </a:defRPr>
            </a:lvl2pPr>
            <a:lvl3pPr marL="1306220" indent="0">
              <a:buNone/>
              <a:defRPr sz="2300">
                <a:solidFill>
                  <a:schemeClr val="tx1">
                    <a:tint val="75000"/>
                  </a:schemeClr>
                </a:solidFill>
              </a:defRPr>
            </a:lvl3pPr>
            <a:lvl4pPr marL="1959331" indent="0">
              <a:buNone/>
              <a:defRPr sz="2000">
                <a:solidFill>
                  <a:schemeClr val="tx1">
                    <a:tint val="75000"/>
                  </a:schemeClr>
                </a:solidFill>
              </a:defRPr>
            </a:lvl4pPr>
            <a:lvl5pPr marL="2612441" indent="0">
              <a:buNone/>
              <a:defRPr sz="2000">
                <a:solidFill>
                  <a:schemeClr val="tx1">
                    <a:tint val="75000"/>
                  </a:schemeClr>
                </a:solidFill>
              </a:defRPr>
            </a:lvl5pPr>
            <a:lvl6pPr marL="3265551" indent="0">
              <a:buNone/>
              <a:defRPr sz="2000">
                <a:solidFill>
                  <a:schemeClr val="tx1">
                    <a:tint val="75000"/>
                  </a:schemeClr>
                </a:solidFill>
              </a:defRPr>
            </a:lvl6pPr>
            <a:lvl7pPr marL="3918661" indent="0">
              <a:buNone/>
              <a:defRPr sz="2000">
                <a:solidFill>
                  <a:schemeClr val="tx1">
                    <a:tint val="75000"/>
                  </a:schemeClr>
                </a:solidFill>
              </a:defRPr>
            </a:lvl7pPr>
            <a:lvl8pPr marL="4571771" indent="0">
              <a:buNone/>
              <a:defRPr sz="2000">
                <a:solidFill>
                  <a:schemeClr val="tx1">
                    <a:tint val="75000"/>
                  </a:schemeClr>
                </a:solidFill>
              </a:defRPr>
            </a:lvl8pPr>
            <a:lvl9pPr marL="5224882" indent="0">
              <a:buNone/>
              <a:defRPr sz="2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176475-5147-4577-BAFF-E01FFA2B8D11}" type="datetimeFigureOut">
              <a:rPr lang="en-US" smtClean="0"/>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560323"/>
            <a:ext cx="6057900" cy="7241540"/>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72300" y="2560323"/>
            <a:ext cx="6057900" cy="7241540"/>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176475-5147-4577-BAFF-E01FFA2B8D11}" type="datetimeFigureOut">
              <a:rPr lang="en-US" smtClean="0"/>
              <a:t>10/5/2019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2" y="2456181"/>
            <a:ext cx="6060282" cy="1023619"/>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en-US" smtClean="0"/>
              <a:t>Click to edit Master text styles</a:t>
            </a:r>
          </a:p>
        </p:txBody>
      </p:sp>
      <p:sp>
        <p:nvSpPr>
          <p:cNvPr id="4" name="Content Placeholder 3"/>
          <p:cNvSpPr>
            <a:spLocks noGrp="1"/>
          </p:cNvSpPr>
          <p:nvPr>
            <p:ph sz="half" idx="2"/>
          </p:nvPr>
        </p:nvSpPr>
        <p:spPr>
          <a:xfrm>
            <a:off x="685802" y="3479800"/>
            <a:ext cx="6060282" cy="6322061"/>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967541" y="2456181"/>
            <a:ext cx="6062663" cy="1023619"/>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en-US" smtClean="0"/>
              <a:t>Click to edit Master text styles</a:t>
            </a:r>
          </a:p>
        </p:txBody>
      </p:sp>
      <p:sp>
        <p:nvSpPr>
          <p:cNvPr id="6" name="Content Placeholder 5"/>
          <p:cNvSpPr>
            <a:spLocks noGrp="1"/>
          </p:cNvSpPr>
          <p:nvPr>
            <p:ph sz="quarter" idx="4"/>
          </p:nvPr>
        </p:nvSpPr>
        <p:spPr>
          <a:xfrm>
            <a:off x="6967541" y="3479800"/>
            <a:ext cx="6062663" cy="6322061"/>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176475-5147-4577-BAFF-E01FFA2B8D11}" type="datetimeFigureOut">
              <a:rPr lang="en-US" smtClean="0"/>
              <a:t>10/5/2019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176475-5147-4577-BAFF-E01FFA2B8D11}" type="datetimeFigureOut">
              <a:rPr lang="en-US" smtClean="0"/>
              <a:t>10/5/2019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76475-5147-4577-BAFF-E01FFA2B8D11}" type="datetimeFigureOut">
              <a:rPr lang="en-US" smtClean="0"/>
              <a:t>10/5/2019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2" y="436880"/>
            <a:ext cx="4512470" cy="185928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5362577" y="436884"/>
            <a:ext cx="7667627" cy="9364981"/>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2" y="2296164"/>
            <a:ext cx="4512470" cy="7505701"/>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76475-5147-4577-BAFF-E01FFA2B8D11}" type="datetimeFigureOut">
              <a:rPr lang="en-US" smtClean="0"/>
              <a:t>10/5/2019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8432" y="7680962"/>
            <a:ext cx="8229600" cy="906781"/>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2688432" y="980440"/>
            <a:ext cx="8229600" cy="6583680"/>
          </a:xfrm>
        </p:spPr>
        <p:txBody>
          <a:bodyPr/>
          <a:lstStyle>
            <a:lvl1pPr marL="0" indent="0">
              <a:buNone/>
              <a:defRPr sz="4600"/>
            </a:lvl1pPr>
            <a:lvl2pPr marL="653110" indent="0">
              <a:buNone/>
              <a:defRPr sz="4000"/>
            </a:lvl2pPr>
            <a:lvl3pPr marL="1306220" indent="0">
              <a:buNone/>
              <a:defRPr sz="3400"/>
            </a:lvl3pPr>
            <a:lvl4pPr marL="1959331" indent="0">
              <a:buNone/>
              <a:defRPr sz="2900"/>
            </a:lvl4pPr>
            <a:lvl5pPr marL="2612441" indent="0">
              <a:buNone/>
              <a:defRPr sz="2900"/>
            </a:lvl5pPr>
            <a:lvl6pPr marL="3265551" indent="0">
              <a:buNone/>
              <a:defRPr sz="2900"/>
            </a:lvl6pPr>
            <a:lvl7pPr marL="3918661" indent="0">
              <a:buNone/>
              <a:defRPr sz="2900"/>
            </a:lvl7pPr>
            <a:lvl8pPr marL="4571771" indent="0">
              <a:buNone/>
              <a:defRPr sz="2900"/>
            </a:lvl8pPr>
            <a:lvl9pPr marL="5224882" indent="0">
              <a:buNone/>
              <a:defRPr sz="2900"/>
            </a:lvl9pPr>
          </a:lstStyle>
          <a:p>
            <a:endParaRPr lang="en-US"/>
          </a:p>
        </p:txBody>
      </p:sp>
      <p:sp>
        <p:nvSpPr>
          <p:cNvPr id="4" name="Text Placeholder 3"/>
          <p:cNvSpPr>
            <a:spLocks noGrp="1"/>
          </p:cNvSpPr>
          <p:nvPr>
            <p:ph type="body" sz="half" idx="2"/>
          </p:nvPr>
        </p:nvSpPr>
        <p:spPr>
          <a:xfrm>
            <a:off x="2688432" y="8587743"/>
            <a:ext cx="8229600" cy="1287779"/>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76475-5147-4577-BAFF-E01FFA2B8D11}" type="datetimeFigureOut">
              <a:rPr lang="en-US" smtClean="0"/>
              <a:t>10/5/2019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A03469-8CE3-44B6-94F0-8E960A90089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439421"/>
            <a:ext cx="12344400" cy="1828800"/>
          </a:xfrm>
          <a:prstGeom prst="rect">
            <a:avLst/>
          </a:prstGeom>
        </p:spPr>
        <p:txBody>
          <a:bodyPr vert="horz" lIns="130622" tIns="65311" rIns="130622" bIns="653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5800" y="2560323"/>
            <a:ext cx="12344400" cy="7241540"/>
          </a:xfrm>
          <a:prstGeom prst="rect">
            <a:avLst/>
          </a:prstGeom>
        </p:spPr>
        <p:txBody>
          <a:bodyPr vert="horz" lIns="130622" tIns="65311" rIns="130622" bIns="6531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5800" y="10170164"/>
            <a:ext cx="3200400" cy="584200"/>
          </a:xfrm>
          <a:prstGeom prst="rect">
            <a:avLst/>
          </a:prstGeom>
        </p:spPr>
        <p:txBody>
          <a:bodyPr vert="horz" lIns="130622" tIns="65311" rIns="130622" bIns="65311" rtlCol="0" anchor="ctr"/>
          <a:lstStyle>
            <a:lvl1pPr algn="l">
              <a:defRPr sz="1700">
                <a:solidFill>
                  <a:schemeClr val="tx1">
                    <a:tint val="75000"/>
                  </a:schemeClr>
                </a:solidFill>
              </a:defRPr>
            </a:lvl1pPr>
          </a:lstStyle>
          <a:p>
            <a:fld id="{15176475-5147-4577-BAFF-E01FFA2B8D11}" type="datetimeFigureOut">
              <a:rPr lang="en-US" smtClean="0"/>
              <a:t>10/5/2019</a:t>
            </a:fld>
            <a:endParaRPr lang="en-US"/>
          </a:p>
        </p:txBody>
      </p:sp>
      <p:sp>
        <p:nvSpPr>
          <p:cNvPr id="5" name="Footer Placeholder 4"/>
          <p:cNvSpPr>
            <a:spLocks noGrp="1"/>
          </p:cNvSpPr>
          <p:nvPr>
            <p:ph type="ftr" sz="quarter" idx="3"/>
          </p:nvPr>
        </p:nvSpPr>
        <p:spPr>
          <a:xfrm>
            <a:off x="4686300" y="10170164"/>
            <a:ext cx="4343400" cy="584200"/>
          </a:xfrm>
          <a:prstGeom prst="rect">
            <a:avLst/>
          </a:prstGeom>
        </p:spPr>
        <p:txBody>
          <a:bodyPr vert="horz" lIns="130622" tIns="65311" rIns="130622" bIns="65311" rtlCol="0" anchor="ctr"/>
          <a:lstStyle>
            <a:lvl1pPr algn="ctr">
              <a:defRPr sz="1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829800" y="10170164"/>
            <a:ext cx="3200400" cy="584200"/>
          </a:xfrm>
          <a:prstGeom prst="rect">
            <a:avLst/>
          </a:prstGeom>
        </p:spPr>
        <p:txBody>
          <a:bodyPr vert="horz" lIns="130622" tIns="65311" rIns="130622" bIns="65311" rtlCol="0" anchor="ctr"/>
          <a:lstStyle>
            <a:lvl1pPr algn="r">
              <a:defRPr sz="1700">
                <a:solidFill>
                  <a:schemeClr val="tx1">
                    <a:tint val="75000"/>
                  </a:schemeClr>
                </a:solidFill>
              </a:defRPr>
            </a:lvl1pPr>
          </a:lstStyle>
          <a:p>
            <a:fld id="{7CA03469-8CE3-44B6-94F0-8E960A90089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306220" rtl="0" eaLnBrk="1" latinLnBrk="0" hangingPunct="1">
        <a:spcBef>
          <a:spcPct val="0"/>
        </a:spcBef>
        <a:buNone/>
        <a:defRPr sz="6300" kern="1200">
          <a:solidFill>
            <a:schemeClr val="tx1"/>
          </a:solidFill>
          <a:latin typeface="+mj-lt"/>
          <a:ea typeface="+mj-ea"/>
          <a:cs typeface="+mj-cs"/>
        </a:defRPr>
      </a:lvl1pPr>
    </p:titleStyle>
    <p:bodyStyle>
      <a:lvl1pPr marL="489833" indent="-489833" algn="l" defTabSz="1306220"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304" indent="-408194" algn="l" defTabSz="1306220"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776" indent="-326555" algn="l" defTabSz="1306220"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88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99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210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21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327"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437"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600200"/>
            <a:ext cx="13716000" cy="8001000"/>
          </a:xfrm>
        </p:spPr>
        <p:txBody>
          <a:bodyPr>
            <a:normAutofit lnSpcReduction="10000"/>
          </a:bodyPr>
          <a:lstStyle/>
          <a:p>
            <a:pPr algn="r" rtl="1"/>
            <a:r>
              <a:rPr lang="fa-IR" dirty="0"/>
              <a:t>سنت یک</a:t>
            </a:r>
            <a:endParaRPr lang="en-US" dirty="0"/>
          </a:p>
          <a:p>
            <a:pPr algn="r" rtl="1"/>
            <a:r>
              <a:rPr lang="fa-IR" dirty="0"/>
              <a:t>بسیارمهم است که اعضای کمیته بیمارستانهاوزندانها همیشه خودراجزئی ازکل بدانندودرپیام خودموجودیت انجمن رابرسانند.موجودیت یک فردرابرای انجام خدمات گروهی درقالب یک کمیته ویا پیام رسان به اتحاد،یکپارچگی،یک صدابودن اعضای کمیته نیاز داریم تاازمنافع مشترک انجمن معتادان گمنام آگاه شده وکمک بزرگی به اتحاد خدمت گزاران می </a:t>
            </a:r>
            <a:r>
              <a:rPr lang="fa-IR" dirty="0" smtClean="0"/>
              <a:t>کند</a:t>
            </a:r>
          </a:p>
          <a:p>
            <a:pPr rtl="1"/>
            <a:r>
              <a:rPr lang="fa-IR" dirty="0"/>
              <a:t>احترام متقابل بهم</a:t>
            </a:r>
            <a:endParaRPr lang="en-US" dirty="0"/>
          </a:p>
          <a:p>
            <a:pPr rtl="1"/>
            <a:r>
              <a:rPr lang="fa-IR" dirty="0"/>
              <a:t>برابری اعضا</a:t>
            </a:r>
            <a:endParaRPr lang="en-US" dirty="0"/>
          </a:p>
          <a:p>
            <a:pPr rtl="1"/>
            <a:r>
              <a:rPr lang="fa-IR" dirty="0"/>
              <a:t>همه میتوانندعقایدمتفاوتی داشته باشند</a:t>
            </a:r>
            <a:endParaRPr lang="en-US" dirty="0"/>
          </a:p>
          <a:p>
            <a:pPr rtl="1"/>
            <a:r>
              <a:rPr lang="fa-IR" dirty="0"/>
              <a:t>رفاقت باناسازگاران</a:t>
            </a:r>
            <a:endParaRPr lang="en-US" dirty="0"/>
          </a:p>
          <a:p>
            <a:pPr algn="r" rtl="1"/>
            <a:endParaRPr lang="en-US" dirty="0"/>
          </a:p>
          <a:p>
            <a:pPr algn="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r" rtl="1"/>
            <a:r>
              <a:rPr lang="fa-IR" dirty="0"/>
              <a:t>سنت دهم</a:t>
            </a:r>
            <a:endParaRPr lang="en-US" dirty="0"/>
          </a:p>
          <a:p>
            <a:pPr algn="r" rtl="1"/>
            <a:r>
              <a:rPr lang="fa-IR" dirty="0"/>
              <a:t>کمیته بیمارستانهاوزندانهانمی تواندواردمباحث خارجی شود ودرگیر کش وقوس واختلافات اجتماعی شود این مسایل تمرکزماراازسوی هدف اصلی منحرف می کند اعضا این کمیته به هیچ عنوان نمی توانند درمورد جوجامعه ،سیاست های مقابله باموادمخدر ونحوه پیشگیری وغیره....... صحبت کنند.مااظهار عقیده درمورد هیچ موضوعی نمی کنیم وفقط سنت پنج خودرادنبال می کنیم،مابایددرپیام رسانی ها قبل ازجلسات،محورآن رامشخص کنیم تانخواسته واردمسایل ومباحث خارجی نشویم</a:t>
            </a:r>
            <a:endParaRPr lang="en-US" dirty="0"/>
          </a:p>
          <a:p>
            <a:pPr algn="r" rtl="1"/>
            <a:r>
              <a:rPr lang="fa-IR" dirty="0"/>
              <a:t>هرگزازحدوحدود برنامه خودنظرندهیم</a:t>
            </a:r>
            <a:endParaRPr lang="en-US" dirty="0"/>
          </a:p>
          <a:p>
            <a:pPr algn="r" rtl="1"/>
            <a:r>
              <a:rPr lang="fa-IR" dirty="0"/>
              <a:t>ممکن است درگیربحث وجدل بشویم</a:t>
            </a:r>
            <a:endParaRPr lang="en-US" dirty="0"/>
          </a:p>
          <a:p>
            <a:pPr algn="r" rtl="1"/>
            <a:r>
              <a:rPr lang="fa-IR" dirty="0"/>
              <a:t>سنت دهم یک تابلوی راهنماواخطاراست</a:t>
            </a:r>
            <a:endParaRPr lang="en-US" dirty="0"/>
          </a:p>
          <a:p>
            <a:pPr algn="r"/>
            <a:endParaRPr lang="fa-IR" dirty="0"/>
          </a:p>
        </p:txBody>
      </p:sp>
    </p:spTree>
    <p:extLst>
      <p:ext uri="{BB962C8B-B14F-4D97-AF65-F5344CB8AC3E}">
        <p14:creationId xmlns:p14="http://schemas.microsoft.com/office/powerpoint/2010/main" val="1774324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r" rtl="1"/>
            <a:r>
              <a:rPr lang="fa-IR" dirty="0"/>
              <a:t>سنت یازده</a:t>
            </a:r>
            <a:endParaRPr lang="en-US" dirty="0"/>
          </a:p>
          <a:p>
            <a:pPr algn="r" rtl="1"/>
            <a:r>
              <a:rPr lang="fa-IR" dirty="0"/>
              <a:t>این سنت بیان می کندکه کمیته بیمارستانهاوزندانها هدف والای انجمن رابه پیش می برد ومعتادان، گمنامی خودرابرای رسیدن به مقاصدوغرایض شخصی نمی شکنند،ماهرگزکار پیام رسانی رابه تنهایی انجام نمی دهیم چراکه یک تیم خیلی بهترماهیت</a:t>
            </a:r>
            <a:r>
              <a:rPr lang="en-US" dirty="0"/>
              <a:t>NA</a:t>
            </a:r>
            <a:r>
              <a:rPr lang="fa-IR" dirty="0"/>
              <a:t>رابه عنوان یک انجمن نشان می دهدولازم نیست که مابا ترفندها،وعده ها،وبهنمایش گذاشتن خودوشخصیت ها این کارراانجام دهیم</a:t>
            </a:r>
            <a:endParaRPr lang="en-US" dirty="0"/>
          </a:p>
          <a:p>
            <a:pPr algn="r" rtl="1"/>
            <a:r>
              <a:rPr lang="fa-IR" dirty="0"/>
              <a:t>سنت ۱۱ بکارگیری نیت خیر درون وخارج ازمعتادان گمنام است</a:t>
            </a:r>
            <a:endParaRPr lang="en-US" dirty="0"/>
          </a:p>
          <a:p>
            <a:pPr algn="r" rtl="1"/>
            <a:r>
              <a:rPr lang="fa-IR" dirty="0"/>
              <a:t>انگشت نماشدن ممکن است بهبودیمان رابخطربندازد</a:t>
            </a:r>
            <a:endParaRPr lang="en-US" dirty="0"/>
          </a:p>
          <a:p>
            <a:pPr algn="r"/>
            <a:endParaRPr lang="fa-IR" dirty="0"/>
          </a:p>
        </p:txBody>
      </p:sp>
    </p:spTree>
    <p:extLst>
      <p:ext uri="{BB962C8B-B14F-4D97-AF65-F5344CB8AC3E}">
        <p14:creationId xmlns:p14="http://schemas.microsoft.com/office/powerpoint/2010/main" val="2435903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r" rtl="1"/>
            <a:r>
              <a:rPr lang="fa-IR" dirty="0"/>
              <a:t>سنت دوازدهم</a:t>
            </a:r>
            <a:endParaRPr lang="en-US" dirty="0"/>
          </a:p>
          <a:p>
            <a:pPr algn="r" rtl="1"/>
            <a:r>
              <a:rPr lang="fa-IR" dirty="0"/>
              <a:t>این سنت به مایادآوری می کندکه دست ازخودمحوری وغرایض شخصی برداریم واصول رابه خودوشخصیت ها ترجیح دهیم همان طورکه می دانیم رازداری بهش حیاتی گمنامی می باشد،خصوصا پیام رسانان این کمیته که مستقیمابامعتادان درمراکز درتماس هستند،باید توجه بیشتری به اصل گمنامی ورازدا ی داشته باشند،اعضا این کمیته باید بدانند که مهم نیست که چه کسی پیام رامی رساند وچه کسی خدمت می کند مهم این است که پیام رسانده شود. کمیته بیمارستانهاوزندانها تیزی پیکان</a:t>
            </a:r>
            <a:r>
              <a:rPr lang="en-US" dirty="0"/>
              <a:t>NA</a:t>
            </a:r>
            <a:r>
              <a:rPr lang="fa-IR" dirty="0"/>
              <a:t>است ومااعضا پیام رسان باید مراقب اصول روحانی باشیم.خدمات واقعی خدماتی است که بدون درمعرض دیدن وتایید برای رساندن پیام تلاش می کنند</a:t>
            </a:r>
            <a:endParaRPr lang="en-US" dirty="0"/>
          </a:p>
          <a:p>
            <a:pPr algn="r" rtl="1"/>
            <a:r>
              <a:rPr lang="fa-IR" dirty="0"/>
              <a:t>هرچیزی که برسرراه است وباعث جداشدن ماازیکدیگرمیشودکنارگذاریم</a:t>
            </a:r>
            <a:endParaRPr lang="en-US" dirty="0"/>
          </a:p>
          <a:p>
            <a:pPr algn="r" rtl="1"/>
            <a:r>
              <a:rPr lang="fa-IR" dirty="0"/>
              <a:t> </a:t>
            </a:r>
            <a:endParaRPr lang="en-US" dirty="0"/>
          </a:p>
          <a:p>
            <a:pPr algn="r" rtl="1"/>
            <a:r>
              <a:rPr lang="fa-IR" dirty="0"/>
              <a:t>گمنامی بارهاشدن آغازمیشود</a:t>
            </a:r>
            <a:endParaRPr lang="en-US" dirty="0"/>
          </a:p>
          <a:p>
            <a:pPr algn="r" rtl="1"/>
            <a:r>
              <a:rPr lang="fa-IR" dirty="0"/>
              <a:t>مانه تنهاشخصیت خودبلکه شخصیت</a:t>
            </a:r>
            <a:endParaRPr lang="en-US" dirty="0"/>
          </a:p>
          <a:p>
            <a:pPr algn="r" rtl="1"/>
            <a:r>
              <a:rPr lang="fa-IR" dirty="0"/>
              <a:t>دیگرانم رانیزبایدکناربگذاریم</a:t>
            </a:r>
            <a:endParaRPr lang="en-US" dirty="0"/>
          </a:p>
          <a:p>
            <a:pPr algn="r"/>
            <a:endParaRPr lang="fa-IR" dirty="0"/>
          </a:p>
        </p:txBody>
      </p:sp>
    </p:spTree>
    <p:extLst>
      <p:ext uri="{BB962C8B-B14F-4D97-AF65-F5344CB8AC3E}">
        <p14:creationId xmlns:p14="http://schemas.microsoft.com/office/powerpoint/2010/main" val="142988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752600"/>
            <a:ext cx="11734800" cy="685799"/>
          </a:xfrm>
        </p:spPr>
        <p:txBody>
          <a:bodyPr>
            <a:normAutofit fontScale="90000"/>
          </a:bodyPr>
          <a:lstStyle/>
          <a:p>
            <a:endParaRPr lang="en-US" dirty="0"/>
          </a:p>
        </p:txBody>
      </p:sp>
      <p:sp>
        <p:nvSpPr>
          <p:cNvPr id="3" name="Subtitle 2"/>
          <p:cNvSpPr>
            <a:spLocks noGrp="1"/>
          </p:cNvSpPr>
          <p:nvPr>
            <p:ph type="subTitle" idx="1"/>
          </p:nvPr>
        </p:nvSpPr>
        <p:spPr>
          <a:xfrm>
            <a:off x="990600" y="2514600"/>
            <a:ext cx="11734800" cy="7086600"/>
          </a:xfrm>
        </p:spPr>
        <p:txBody>
          <a:bodyPr/>
          <a:lstStyle/>
          <a:p>
            <a:endParaRPr lang="en-US" dirty="0"/>
          </a:p>
        </p:txBody>
      </p:sp>
    </p:spTree>
    <p:extLst>
      <p:ext uri="{BB962C8B-B14F-4D97-AF65-F5344CB8AC3E}">
        <p14:creationId xmlns:p14="http://schemas.microsoft.com/office/powerpoint/2010/main" val="535394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3352800"/>
            <a:ext cx="11734800" cy="4953000"/>
          </a:xfrm>
        </p:spPr>
        <p:txBody>
          <a:bodyPr>
            <a:normAutofit/>
          </a:bodyPr>
          <a:lstStyle/>
          <a:p>
            <a:r>
              <a:rPr lang="fa-IR" sz="13000" dirty="0" smtClean="0">
                <a:solidFill>
                  <a:srgbClr val="0070C0"/>
                </a:solidFill>
                <a:cs typeface="Titr" panose="00000700000000000000" pitchFamily="2" charset="-78"/>
              </a:rPr>
              <a:t>سرفصل</a:t>
            </a:r>
            <a:endParaRPr lang="en-US" sz="13000" dirty="0">
              <a:solidFill>
                <a:srgbClr val="0070C0"/>
              </a:solidFill>
              <a:cs typeface="Titr" panose="00000700000000000000" pitchFamily="2" charset="-78"/>
            </a:endParaRPr>
          </a:p>
        </p:txBody>
      </p:sp>
    </p:spTree>
    <p:extLst>
      <p:ext uri="{BB962C8B-B14F-4D97-AF65-F5344CB8AC3E}">
        <p14:creationId xmlns:p14="http://schemas.microsoft.com/office/powerpoint/2010/main" val="3606609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676400"/>
            <a:ext cx="11734800" cy="990600"/>
          </a:xfrm>
        </p:spPr>
        <p:txBody>
          <a:bodyPr>
            <a:noAutofit/>
          </a:bodyPr>
          <a:lstStyle/>
          <a:p>
            <a:r>
              <a:rPr lang="fa-IR" sz="9000" b="1" dirty="0" smtClean="0">
                <a:solidFill>
                  <a:srgbClr val="002060"/>
                </a:solidFill>
                <a:cs typeface="Titr" panose="00000700000000000000" pitchFamily="2" charset="-78"/>
              </a:rPr>
              <a:t>سر تیتر</a:t>
            </a:r>
            <a:endParaRPr lang="en-US" sz="9000" dirty="0">
              <a:solidFill>
                <a:schemeClr val="tx2">
                  <a:lumMod val="75000"/>
                </a:schemeClr>
              </a:solidFill>
            </a:endParaRPr>
          </a:p>
        </p:txBody>
      </p:sp>
      <p:sp>
        <p:nvSpPr>
          <p:cNvPr id="3" name="Subtitle 2"/>
          <p:cNvSpPr>
            <a:spLocks noGrp="1"/>
          </p:cNvSpPr>
          <p:nvPr>
            <p:ph type="subTitle" idx="1"/>
          </p:nvPr>
        </p:nvSpPr>
        <p:spPr>
          <a:xfrm>
            <a:off x="990600" y="2743200"/>
            <a:ext cx="11734800" cy="7239000"/>
          </a:xfrm>
        </p:spPr>
        <p:txBody>
          <a:bodyPr>
            <a:noAutofit/>
          </a:bodyPr>
          <a:lstStyle/>
          <a:p>
            <a:pPr algn="r"/>
            <a:r>
              <a:rPr lang="fa-IR" sz="7000" b="1" dirty="0" smtClean="0">
                <a:solidFill>
                  <a:schemeClr val="tx1">
                    <a:lumMod val="75000"/>
                    <a:lumOff val="25000"/>
                  </a:schemeClr>
                </a:solidFill>
                <a:cs typeface="Nazanin" panose="00000400000000000000" pitchFamily="2" charset="-78"/>
              </a:rPr>
              <a:t>متن</a:t>
            </a:r>
            <a:endParaRPr lang="en-US" sz="7000" b="1" dirty="0">
              <a:solidFill>
                <a:schemeClr val="tx1">
                  <a:lumMod val="75000"/>
                  <a:lumOff val="25000"/>
                </a:schemeClr>
              </a:solidFill>
              <a:cs typeface="Nazanin" panose="00000400000000000000" pitchFamily="2" charset="-78"/>
            </a:endParaRPr>
          </a:p>
        </p:txBody>
      </p:sp>
    </p:spTree>
    <p:extLst>
      <p:ext uri="{BB962C8B-B14F-4D97-AF65-F5344CB8AC3E}">
        <p14:creationId xmlns:p14="http://schemas.microsoft.com/office/powerpoint/2010/main" val="2514733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r" rtl="1"/>
            <a:r>
              <a:rPr lang="fa-IR" dirty="0"/>
              <a:t>سنت دو</a:t>
            </a:r>
            <a:endParaRPr lang="en-US" dirty="0"/>
          </a:p>
          <a:p>
            <a:pPr algn="r" rtl="1"/>
            <a:r>
              <a:rPr lang="fa-IR" dirty="0"/>
              <a:t>برای رسیدن به وجدان گروهی می بایست بابرگزاری جلسات درون کمیته ایی ازتجربیات اعضا کمیته استفاده کرد،تااعضابتواننددرموردمسائل،تاثیرگذاربحث وگفتگو کنندوباآگاهی بیشتردرفرایندتصمیم گیری شرکت کنند،حرف آخرباخداوندی است که منبع اتحادماست ،ووجدان گروهی مظهرآگاهی وبرداشت وتسلیم دسته جمعی دررابطه بااصول روحانی می باشد</a:t>
            </a:r>
            <a:endParaRPr lang="en-US" dirty="0"/>
          </a:p>
          <a:p>
            <a:pPr algn="r" rtl="1"/>
            <a:r>
              <a:rPr lang="fa-IR" dirty="0"/>
              <a:t>سنت دو بمااطمینان میدهد</a:t>
            </a:r>
            <a:endParaRPr lang="en-US" dirty="0"/>
          </a:p>
          <a:p>
            <a:pPr algn="r" rtl="1"/>
            <a:r>
              <a:rPr lang="fa-IR" dirty="0"/>
              <a:t>علی رغم هراتفاقی </a:t>
            </a:r>
            <a:r>
              <a:rPr lang="en-US" dirty="0"/>
              <a:t>NA </a:t>
            </a:r>
            <a:r>
              <a:rPr lang="fa-IR" dirty="0"/>
              <a:t>همیشه دردسترس ماست</a:t>
            </a:r>
            <a:endParaRPr lang="en-US" dirty="0"/>
          </a:p>
          <a:p>
            <a:pPr algn="r" rtl="1"/>
            <a:r>
              <a:rPr lang="fa-IR" dirty="0"/>
              <a:t>عدم رعایت سنت دوم به معنی </a:t>
            </a:r>
            <a:endParaRPr lang="en-US" dirty="0"/>
          </a:p>
          <a:p>
            <a:pPr algn="r" rtl="1"/>
            <a:r>
              <a:rPr lang="fa-IR" dirty="0"/>
              <a:t>نداشتن ایمان است</a:t>
            </a:r>
            <a:endParaRPr lang="en-US" dirty="0"/>
          </a:p>
          <a:p>
            <a:pPr algn="r" rtl="1"/>
            <a:r>
              <a:rPr lang="fa-IR" dirty="0"/>
              <a:t>روح سنتها</a:t>
            </a:r>
            <a:endParaRPr lang="en-US" dirty="0"/>
          </a:p>
          <a:p>
            <a:pPr algn="r"/>
            <a:endParaRPr lang="fa-IR" dirty="0"/>
          </a:p>
        </p:txBody>
      </p:sp>
    </p:spTree>
    <p:extLst>
      <p:ext uri="{BB962C8B-B14F-4D97-AF65-F5344CB8AC3E}">
        <p14:creationId xmlns:p14="http://schemas.microsoft.com/office/powerpoint/2010/main" val="722522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r" rtl="1"/>
            <a:r>
              <a:rPr lang="fa-IR" dirty="0"/>
              <a:t>سنت سوم</a:t>
            </a:r>
            <a:endParaRPr lang="en-US" dirty="0"/>
          </a:p>
          <a:p>
            <a:pPr algn="r" rtl="1"/>
            <a:r>
              <a:rPr lang="fa-IR" dirty="0"/>
              <a:t>هیچ کس درمقامی نیست که قضاوت کند،چه کسی تمایل داردیاندارد.ماهیچ ابزاری ومعیاری برای سنجش تمایل نداریم،این سنت به اعضا این کمیته متذکر می شودکه باید پیام برنامه رابدون قضاوت دردسترس تمام معتادان قرار دهید.اما درمورد خدمتگزاران این کمیته، تمایل به خدمت نیاز است ولی خدمتگزار باید توانایی انجام خدمت محوله راداشته باشد،وباید بدانند که فقط داشتن تمایل کافی نیست ومی بایست مرتبا سطح آگاهی وتواناییهای خودراجهت پیام رسانی ارتقاء دهند</a:t>
            </a:r>
            <a:endParaRPr lang="en-US" dirty="0"/>
          </a:p>
          <a:p>
            <a:pPr algn="r" rtl="1"/>
            <a:r>
              <a:rPr lang="fa-IR" dirty="0"/>
              <a:t>قلب سنت سوم مهربانی موجوددرآن است</a:t>
            </a:r>
            <a:endParaRPr lang="en-US" dirty="0"/>
          </a:p>
          <a:p>
            <a:pPr algn="r" rtl="1"/>
            <a:r>
              <a:rPr lang="fa-IR" dirty="0"/>
              <a:t>انگیزه وباورمان.اعتمادوتوانائیمان رابرای مهربان بودن بررسی کنیم</a:t>
            </a:r>
            <a:endParaRPr lang="en-US" dirty="0"/>
          </a:p>
          <a:p>
            <a:pPr algn="r"/>
            <a:endParaRPr lang="fa-IR" dirty="0"/>
          </a:p>
        </p:txBody>
      </p:sp>
    </p:spTree>
    <p:extLst>
      <p:ext uri="{BB962C8B-B14F-4D97-AF65-F5344CB8AC3E}">
        <p14:creationId xmlns:p14="http://schemas.microsoft.com/office/powerpoint/2010/main" val="2233928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r" rtl="1"/>
            <a:r>
              <a:rPr lang="fa-IR" dirty="0"/>
              <a:t>سنت چهار</a:t>
            </a:r>
            <a:endParaRPr lang="en-US" dirty="0"/>
          </a:p>
          <a:p>
            <a:pPr algn="r" rtl="1"/>
            <a:r>
              <a:rPr lang="fa-IR" dirty="0"/>
              <a:t>این سنت به مااجازه میدهدتادرانجام خدمات تنوع وگوناگونی داشته باشیم.اماهمیشه باید مراقب باشیم آزادی واستقلالی که به همراه خدمت به ما واگذار می کنند باعث نشودتاماازبکارگیری اصول روحانی غافل شویم،زیراآزادی ماتاجایی است که برگروه ها ودیگرمعتادان تاثیر نگذارد وبنیادروحانی سنت ها نادیده گرفته شود</a:t>
            </a:r>
            <a:endParaRPr lang="en-US" dirty="0"/>
          </a:p>
          <a:p>
            <a:pPr algn="r" rtl="1"/>
            <a:r>
              <a:rPr lang="fa-IR" dirty="0"/>
              <a:t>آزادی ومسئولیت دست دردست</a:t>
            </a:r>
            <a:endParaRPr lang="en-US" dirty="0"/>
          </a:p>
          <a:p>
            <a:pPr algn="r" rtl="1"/>
            <a:r>
              <a:rPr lang="fa-IR" dirty="0"/>
              <a:t>یکدیگراست</a:t>
            </a:r>
            <a:endParaRPr lang="en-US" dirty="0"/>
          </a:p>
          <a:p>
            <a:pPr algn="r" rtl="1"/>
            <a:r>
              <a:rPr lang="fa-IR" dirty="0"/>
              <a:t>مهمترین کاری که بواسطه استقلال خود</a:t>
            </a:r>
            <a:endParaRPr lang="en-US" dirty="0"/>
          </a:p>
          <a:p>
            <a:pPr algn="r" rtl="1"/>
            <a:r>
              <a:rPr lang="fa-IR" dirty="0"/>
              <a:t>انجام میدهیم رساندن پیام است</a:t>
            </a:r>
            <a:endParaRPr lang="en-US" dirty="0"/>
          </a:p>
          <a:p>
            <a:pPr algn="r"/>
            <a:endParaRPr lang="fa-IR" dirty="0"/>
          </a:p>
        </p:txBody>
      </p:sp>
    </p:spTree>
    <p:extLst>
      <p:ext uri="{BB962C8B-B14F-4D97-AF65-F5344CB8AC3E}">
        <p14:creationId xmlns:p14="http://schemas.microsoft.com/office/powerpoint/2010/main" val="674402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p:txBody>
          <a:bodyPr>
            <a:normAutofit fontScale="85000" lnSpcReduction="20000"/>
          </a:bodyPr>
          <a:lstStyle/>
          <a:p>
            <a:pPr algn="r" rtl="1"/>
            <a:r>
              <a:rPr lang="fa-IR" dirty="0"/>
              <a:t>سنت پنج</a:t>
            </a:r>
            <a:endParaRPr lang="en-US" dirty="0"/>
          </a:p>
          <a:p>
            <a:pPr algn="r" rtl="1"/>
            <a:r>
              <a:rPr lang="fa-IR" dirty="0"/>
              <a:t>پیام مااین است که هرمعتادی می تواندمصرف موادمخدرراقطع کندواشتیاق خودرانسبت به موادمخدرازدست بدهد وراه جدیدی برای زندگی پیدا کند،مادرکمیته بیمارستانهاوزندانهاباهم همگام می شویم تاقدرت موثری راکه اتحاداعضا کمیته بدست می آیددرراستای پیام به همدردهایمان بکارگیریم. این سنت به ماکمک می کند تاازمنافع شخصی ومسایل حاشیه ایی دوری کنیم وتمرکزمان به روی هدف اصلی باشد</a:t>
            </a:r>
            <a:endParaRPr lang="en-US" dirty="0"/>
          </a:p>
          <a:p>
            <a:pPr algn="r" rtl="1"/>
            <a:r>
              <a:rPr lang="fa-IR" dirty="0"/>
              <a:t>پیام ماقلب انجمن است</a:t>
            </a:r>
            <a:endParaRPr lang="en-US" dirty="0"/>
          </a:p>
          <a:p>
            <a:pPr algn="r" rtl="1"/>
            <a:r>
              <a:rPr lang="fa-IR" dirty="0"/>
              <a:t>مسئله مهم رساندن پیام است</a:t>
            </a:r>
            <a:endParaRPr lang="en-US" dirty="0"/>
          </a:p>
          <a:p>
            <a:pPr algn="r" rtl="1"/>
            <a:r>
              <a:rPr lang="fa-IR" dirty="0"/>
              <a:t>بعنوان یک عضودراین سنت وظیفه</a:t>
            </a:r>
            <a:endParaRPr lang="en-US" dirty="0"/>
          </a:p>
          <a:p>
            <a:pPr algn="r" rtl="1"/>
            <a:r>
              <a:rPr lang="fa-IR" dirty="0"/>
              <a:t>داریم نقش خودرادرکمک به گروه</a:t>
            </a:r>
            <a:endParaRPr lang="en-US" dirty="0"/>
          </a:p>
          <a:p>
            <a:pPr algn="r" rtl="1"/>
            <a:r>
              <a:rPr lang="fa-IR" dirty="0"/>
              <a:t>درنظربگیریم</a:t>
            </a:r>
            <a:endParaRPr lang="en-US" dirty="0"/>
          </a:p>
          <a:p>
            <a:pPr algn="r"/>
            <a:endParaRPr lang="fa-IR" dirty="0"/>
          </a:p>
        </p:txBody>
      </p:sp>
    </p:spTree>
    <p:extLst>
      <p:ext uri="{BB962C8B-B14F-4D97-AF65-F5344CB8AC3E}">
        <p14:creationId xmlns:p14="http://schemas.microsoft.com/office/powerpoint/2010/main" val="2852475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r" rtl="1"/>
            <a:r>
              <a:rPr lang="fa-IR" dirty="0"/>
              <a:t>سنت شش</a:t>
            </a:r>
            <a:endParaRPr lang="en-US" dirty="0"/>
          </a:p>
          <a:p>
            <a:pPr algn="r" rtl="1"/>
            <a:r>
              <a:rPr lang="fa-IR" dirty="0"/>
              <a:t>این سنت مرزبین همکاری ووابستگی باسازمانهای خارجی ومرتبط رابرای مامشخص می کند،اعضا خدمتگزاراین کمیته لازم است عدم وابستگی ماباهر سازمان خارجی ویامرتبط رابه روشنی برای بیماران مراکزوبیمارستانها بیان نموده تابدانند که ما،مراکزی راکه آنها درآن بسر می برند نه رد ونه تایید می کنیم وهرگز دخالت درامور آنها نمی کنیم</a:t>
            </a:r>
            <a:endParaRPr lang="en-US" dirty="0"/>
          </a:p>
          <a:p>
            <a:pPr algn="r" rtl="1"/>
            <a:r>
              <a:rPr lang="fa-IR" dirty="0"/>
              <a:t>باخودصادق باشیم</a:t>
            </a:r>
            <a:endParaRPr lang="en-US" dirty="0"/>
          </a:p>
          <a:p>
            <a:pPr algn="r" rtl="1"/>
            <a:r>
              <a:rPr lang="fa-IR" dirty="0"/>
              <a:t>بکارگیری سنت ششم نکات مشترک</a:t>
            </a:r>
            <a:endParaRPr lang="en-US" dirty="0"/>
          </a:p>
          <a:p>
            <a:pPr algn="r" rtl="1"/>
            <a:r>
              <a:rPr lang="fa-IR" dirty="0"/>
              <a:t>فراوانی باتمرین کردن قدم ده دارد</a:t>
            </a:r>
            <a:endParaRPr lang="en-US" dirty="0"/>
          </a:p>
          <a:p>
            <a:pPr marL="0" indent="0" algn="r">
              <a:buNone/>
            </a:pPr>
            <a:endParaRPr lang="fa-IR" dirty="0"/>
          </a:p>
        </p:txBody>
      </p:sp>
    </p:spTree>
    <p:extLst>
      <p:ext uri="{BB962C8B-B14F-4D97-AF65-F5344CB8AC3E}">
        <p14:creationId xmlns:p14="http://schemas.microsoft.com/office/powerpoint/2010/main" val="171611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a:t>سنت هفت</a:t>
            </a:r>
            <a:endParaRPr lang="en-US" dirty="0"/>
          </a:p>
          <a:p>
            <a:pPr algn="r" rtl="1"/>
            <a:r>
              <a:rPr lang="fa-IR" dirty="0"/>
              <a:t>متکی بودن به خودفقط باکمک های داوطلبانه مالی امکان پذیرنیست وبیش ازآن مانیاز به تعهد خدمتگزارانی داریم که وقت وانرژی خودراداوطلبانه جهت پیام رسانی وحمایت وپشتیبانی ازیک معتاد ایثار میکنند</a:t>
            </a:r>
            <a:endParaRPr lang="en-US" dirty="0"/>
          </a:p>
          <a:p>
            <a:pPr algn="r" rtl="1"/>
            <a:r>
              <a:rPr lang="fa-IR" dirty="0"/>
              <a:t>ازطریق خوداتکایی ماتعهدخودرا</a:t>
            </a:r>
            <a:endParaRPr lang="en-US" dirty="0"/>
          </a:p>
          <a:p>
            <a:pPr algn="r" rtl="1"/>
            <a:r>
              <a:rPr lang="fa-IR" dirty="0"/>
              <a:t>نسبت بدیگران نشان میدهیم</a:t>
            </a:r>
            <a:endParaRPr lang="en-US" dirty="0"/>
          </a:p>
          <a:p>
            <a:pPr algn="r" rtl="1"/>
            <a:r>
              <a:rPr lang="fa-IR" dirty="0"/>
              <a:t>تعهدماعملی ازروی ایمان است</a:t>
            </a:r>
            <a:endParaRPr lang="en-US" dirty="0"/>
          </a:p>
          <a:p>
            <a:pPr algn="r"/>
            <a:endParaRPr lang="fa-IR" dirty="0"/>
          </a:p>
        </p:txBody>
      </p:sp>
    </p:spTree>
    <p:extLst>
      <p:ext uri="{BB962C8B-B14F-4D97-AF65-F5344CB8AC3E}">
        <p14:creationId xmlns:p14="http://schemas.microsoft.com/office/powerpoint/2010/main" val="3483425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r" rtl="1"/>
            <a:r>
              <a:rPr lang="fa-IR" dirty="0"/>
              <a:t>سنت هشت</a:t>
            </a:r>
            <a:endParaRPr lang="en-US" dirty="0"/>
          </a:p>
          <a:p>
            <a:pPr algn="r" rtl="1"/>
            <a:r>
              <a:rPr lang="fa-IR" dirty="0"/>
              <a:t>گرفتن هرچیزی به ازای پیام رسانی ازدیگران ماهیت روحانی انجمن راخدشه دار می کندوارزش درمانی کمک یک معتادبه معتاددیگرراازبین می برد نحوه پیام رسانی بایست برگرفته ازاصول روحانی نهفته درقدمها وسنت ها باشد،این سنت به مایادآوری می کند که قدم دوازدهم مدرک وتاییدیه نسبت به پیامماکه نباید فروخته شود می باشد</a:t>
            </a:r>
            <a:endParaRPr lang="en-US" dirty="0"/>
          </a:p>
          <a:p>
            <a:pPr algn="r" rtl="1"/>
            <a:r>
              <a:rPr lang="fa-IR" dirty="0"/>
              <a:t>پافشاری سنت هشتم برروی غیرحرفه ای بودن به هریک ازماکمک میکندتابطوربرابرمشارکت کنیم</a:t>
            </a:r>
            <a:endParaRPr lang="en-US" dirty="0"/>
          </a:p>
          <a:p>
            <a:pPr algn="r" rtl="1"/>
            <a:r>
              <a:rPr lang="fa-IR" dirty="0"/>
              <a:t>همیشه غیرحرفه ای بودن به معنی ایجادتعهداست</a:t>
            </a:r>
            <a:endParaRPr lang="en-US" dirty="0"/>
          </a:p>
          <a:p>
            <a:pPr algn="r"/>
            <a:endParaRPr lang="fa-IR" dirty="0"/>
          </a:p>
        </p:txBody>
      </p:sp>
    </p:spTree>
    <p:extLst>
      <p:ext uri="{BB962C8B-B14F-4D97-AF65-F5344CB8AC3E}">
        <p14:creationId xmlns:p14="http://schemas.microsoft.com/office/powerpoint/2010/main" val="822749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r" rtl="1"/>
            <a:r>
              <a:rPr lang="fa-IR" dirty="0"/>
              <a:t>سنت نهم</a:t>
            </a:r>
            <a:endParaRPr lang="en-US" dirty="0"/>
          </a:p>
          <a:p>
            <a:pPr algn="r" rtl="1"/>
            <a:r>
              <a:rPr lang="fa-IR" dirty="0"/>
              <a:t>یک کمیته بیمارستانهاوزندانها بایدنظم خاصی داشته باشد ونبایدفراموش کنیم که درمقابل کسانی که ماراانتخاب کرده اندپاسخگو باشیم .تقسیم خدمات برمبنای برتری نیست بلکه براساس موثربودن خدمت گزاران است.وقتی تصمیم می گیریم که یک وظیفه خدماتی، خاص باشد به وضوح می گوییم که کدام خدمتگزارمورد اعتماداختیارانجام این وظیفه رادارد.وداشتن یک اساسنامه داخلی درکمیته جهت روشن نمودن حیطه خدمتی وپاسخ گویی لازم است</a:t>
            </a:r>
            <a:endParaRPr lang="en-US" dirty="0"/>
          </a:p>
          <a:p>
            <a:pPr algn="r" rtl="1"/>
            <a:r>
              <a:rPr lang="fa-IR" dirty="0"/>
              <a:t>هرگزسازماندهی نشویم به این معنانیست که ماکارهارابدون برنامه ریزی یابدون پیش بینی انجام میدهیم</a:t>
            </a:r>
            <a:endParaRPr lang="en-US" dirty="0"/>
          </a:p>
          <a:p>
            <a:pPr algn="r" rtl="1"/>
            <a:r>
              <a:rPr lang="fa-IR" dirty="0"/>
              <a:t>مدیریت کردن ب معنی حکومت کردن نیست</a:t>
            </a:r>
            <a:endParaRPr lang="en-US" dirty="0"/>
          </a:p>
          <a:p>
            <a:pPr algn="r" rtl="1"/>
            <a:r>
              <a:rPr lang="fa-IR" dirty="0"/>
              <a:t>سنت نهم بماهشدارمیدهدکه پس ازدرخواست کمک نبایدمسائل رابه</a:t>
            </a:r>
            <a:endParaRPr lang="en-US" dirty="0"/>
          </a:p>
          <a:p>
            <a:pPr algn="r" rtl="1"/>
            <a:r>
              <a:rPr lang="fa-IR" dirty="0"/>
              <a:t>حال خودرهاکنیم</a:t>
            </a:r>
            <a:endParaRPr lang="en-US" dirty="0"/>
          </a:p>
          <a:p>
            <a:pPr algn="r"/>
            <a:endParaRPr lang="fa-IR" dirty="0"/>
          </a:p>
        </p:txBody>
      </p:sp>
    </p:spTree>
    <p:extLst>
      <p:ext uri="{BB962C8B-B14F-4D97-AF65-F5344CB8AC3E}">
        <p14:creationId xmlns:p14="http://schemas.microsoft.com/office/powerpoint/2010/main" val="2802223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TotalTime>
  <Words>892</Words>
  <Application>Microsoft Office PowerPoint</Application>
  <PresentationFormat>Custom</PresentationFormat>
  <Paragraphs>73</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Nazanin</vt:lpstr>
      <vt:lpstr>Times New Roman</vt:lpstr>
      <vt:lpstr>Titr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سر تیتر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3</dc:title>
  <dc:creator>saberi</dc:creator>
  <cp:lastModifiedBy>MRT www.Win2Farsi.com</cp:lastModifiedBy>
  <cp:revision>25</cp:revision>
  <dcterms:created xsi:type="dcterms:W3CDTF">2019-09-04T04:59:03Z</dcterms:created>
  <dcterms:modified xsi:type="dcterms:W3CDTF">2019-10-05T08:18:27Z</dcterms:modified>
</cp:coreProperties>
</file>