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5F8F7E8-58FC-496C-A6EB-4087BB7AD0E7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0CD59C3-5802-469D-AAE2-F79DE15BA6E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8613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03AE6B-B589-4F9F-9773-DCCA0821D4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532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2033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6743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0894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426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8859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92271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3542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0211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77522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122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92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65FB8-B2AA-4D30-8149-A8D40B1FDDDF}" type="datetimeFigureOut">
              <a:rPr lang="fa-IR" smtClean="0"/>
              <a:t>06/03/1443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CD780-3919-4469-AC3E-D4CB281557CE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292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398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1116" y="1403639"/>
            <a:ext cx="7715250" cy="809625"/>
          </a:xfrm>
        </p:spPr>
        <p:txBody>
          <a:bodyPr>
            <a:normAutofit/>
          </a:bodyPr>
          <a:lstStyle/>
          <a:p>
            <a:r>
              <a:rPr lang="fa-IR" sz="3750" dirty="0">
                <a:solidFill>
                  <a:srgbClr val="FF0000"/>
                </a:solidFill>
                <a:cs typeface="B Jadid" panose="00000700000000000000" pitchFamily="2" charset="-78"/>
              </a:rPr>
              <a:t>چه باید گفت؟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473" y="2213264"/>
            <a:ext cx="11970327" cy="4268789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sz="2000" dirty="0">
                <a:cs typeface="B Titr" panose="00000700000000000000" pitchFamily="2" charset="-78"/>
              </a:rPr>
              <a:t>در این شرایط باز هم زندگی بدون مواد مخدرامکان پذیر است</a:t>
            </a:r>
          </a:p>
          <a:p>
            <a:pPr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sz="2000" dirty="0">
                <a:cs typeface="B Titr" panose="00000700000000000000" pitchFamily="2" charset="-78"/>
              </a:rPr>
              <a:t>مصرف موادمخدرحتی در شرایط سخت دردی از ما دوا نمی کند</a:t>
            </a:r>
          </a:p>
          <a:p>
            <a:pPr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sz="2000" dirty="0">
                <a:cs typeface="B Titr" panose="00000700000000000000" pitchFamily="2" charset="-78"/>
              </a:rPr>
              <a:t>بدون مصرف مواد مخدر با ذهن باز با مشکلاتمان رو به رو می شویم</a:t>
            </a:r>
          </a:p>
          <a:p>
            <a:pPr algn="ct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sz="2000" dirty="0">
                <a:solidFill>
                  <a:schemeClr val="tx2"/>
                </a:solidFill>
                <a:cs typeface="B Titr" panose="00000700000000000000" pitchFamily="2" charset="-78"/>
              </a:rPr>
              <a:t>مشارکت کردن،خواندن نشریات،حضورمرتب در جلسات،راه اندازی جلسات بهبودی در زندان ها،راهنماشدن و راهنما گرفتن مارا از مصرف مجدد دور میکند</a:t>
            </a:r>
          </a:p>
          <a:p>
            <a:pPr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sz="2000" dirty="0">
                <a:cs typeface="B Titr" panose="00000700000000000000" pitchFamily="2" charset="-78"/>
              </a:rPr>
              <a:t>مشارکت کردن درباره مشکلات و گوش دادن به مسائل دیگران ما را از وسوسه دور نگه میدارد</a:t>
            </a:r>
          </a:p>
          <a:p>
            <a:pPr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sz="2000" dirty="0">
                <a:cs typeface="B Titr" panose="00000700000000000000" pitchFamily="2" charset="-78"/>
              </a:rPr>
              <a:t>ما معتقدیم با درمیان گذاشتن آنچه که داریم پاک می مانیم</a:t>
            </a:r>
          </a:p>
          <a:p>
            <a:pPr algn="r" rtl="1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fa-IR" sz="2000" dirty="0"/>
          </a:p>
        </p:txBody>
      </p:sp>
    </p:spTree>
    <p:extLst>
      <p:ext uri="{BB962C8B-B14F-4D97-AF65-F5344CB8AC3E}">
        <p14:creationId xmlns:p14="http://schemas.microsoft.com/office/powerpoint/2010/main" val="40973238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35081" y="1447799"/>
            <a:ext cx="12192000" cy="4857750"/>
          </a:xfr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fa-IR" sz="3500" b="1" u="sng" dirty="0">
                <a:solidFill>
                  <a:srgbClr val="002060"/>
                </a:solidFill>
                <a:cs typeface="B Jadid" panose="00000700000000000000" pitchFamily="2" charset="-78"/>
              </a:rPr>
              <a:t>نحوه اجرائی ما در خدمات نشانگر</a:t>
            </a:r>
            <a:r>
              <a:rPr lang="fa-IR" sz="3500" b="1" u="sng" dirty="0" smtClean="0">
                <a:solidFill>
                  <a:srgbClr val="002060"/>
                </a:solidFill>
                <a:cs typeface="B Jadid" panose="00000700000000000000" pitchFamily="2" charset="-78"/>
              </a:rPr>
              <a:t>:</a:t>
            </a:r>
            <a:endParaRPr lang="fa-IR" sz="2750" b="1" u="sng" dirty="0">
              <a:solidFill>
                <a:srgbClr val="0070C0"/>
              </a:solidFill>
              <a:cs typeface="B Jadid" panose="00000700000000000000" pitchFamily="2" charset="-78"/>
            </a:endParaRPr>
          </a:p>
          <a:p>
            <a:pPr algn="r" rtl="1">
              <a:lnSpc>
                <a:spcPct val="150000"/>
              </a:lnSpc>
            </a:pPr>
            <a:r>
              <a:rPr lang="fa-IR" sz="2750" b="1" dirty="0">
                <a:solidFill>
                  <a:srgbClr val="0070C0"/>
                </a:solidFill>
                <a:cs typeface="B Titr" panose="00000700000000000000" pitchFamily="2" charset="-78"/>
              </a:rPr>
              <a:t>قابل اعتماد بودن ، قابل دسترس بودن و خوشنامی </a:t>
            </a:r>
          </a:p>
          <a:p>
            <a:pPr algn="r" rtl="1">
              <a:lnSpc>
                <a:spcPct val="150000"/>
              </a:lnSpc>
            </a:pPr>
            <a:r>
              <a:rPr lang="fa-IR" sz="2750" b="1" dirty="0">
                <a:solidFill>
                  <a:srgbClr val="0070C0"/>
                </a:solidFill>
                <a:cs typeface="B Titr" panose="00000700000000000000" pitchFamily="2" charset="-78"/>
              </a:rPr>
              <a:t>انجمن معتادان گمنام است</a:t>
            </a:r>
          </a:p>
          <a:p>
            <a:pPr algn="r" rtl="1">
              <a:lnSpc>
                <a:spcPct val="150000"/>
              </a:lnSpc>
            </a:pPr>
            <a:r>
              <a:rPr lang="fa-IR" sz="2750" b="1" dirty="0">
                <a:solidFill>
                  <a:srgbClr val="0070C0"/>
                </a:solidFill>
                <a:cs typeface="B Titr" panose="00000700000000000000" pitchFamily="2" charset="-78"/>
              </a:rPr>
              <a:t>رعایت اصول برنامه و رعایت قوانین مراکز جزء وظایف خدمتگزاران است</a:t>
            </a:r>
          </a:p>
          <a:p>
            <a:pPr algn="r" rtl="1">
              <a:lnSpc>
                <a:spcPct val="150000"/>
              </a:lnSpc>
            </a:pPr>
            <a:r>
              <a:rPr lang="fa-IR" sz="2750" b="1" dirty="0">
                <a:solidFill>
                  <a:srgbClr val="0070C0"/>
                </a:solidFill>
                <a:cs typeface="B Titr" panose="00000700000000000000" pitchFamily="2" charset="-78"/>
              </a:rPr>
              <a:t>انجمن معتادان گمنام نماینده ندارد ، اما هر خدمتگزاردر جامعه به عنوان نماینده انجمن تصور میشود</a:t>
            </a:r>
            <a:endParaRPr lang="en-US" sz="275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9442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4791" y="2095500"/>
            <a:ext cx="9985664" cy="2190750"/>
          </a:xfrm>
        </p:spPr>
        <p:txBody>
          <a:bodyPr>
            <a:normAutofit fontScale="90000"/>
          </a:bodyPr>
          <a:lstStyle/>
          <a:p>
            <a:pPr>
              <a:lnSpc>
                <a:spcPct val="200000"/>
              </a:lnSpc>
            </a:pPr>
            <a:r>
              <a:rPr lang="fa-IR" sz="4125" dirty="0">
                <a:solidFill>
                  <a:srgbClr val="FF0000"/>
                </a:solidFill>
                <a:cs typeface="B Jadid" panose="00000700000000000000" pitchFamily="2" charset="-78"/>
              </a:rPr>
              <a:t/>
            </a:r>
            <a:br>
              <a:rPr lang="fa-IR" sz="4125" dirty="0">
                <a:solidFill>
                  <a:srgbClr val="FF0000"/>
                </a:solidFill>
                <a:cs typeface="B Jadid" panose="00000700000000000000" pitchFamily="2" charset="-78"/>
              </a:rPr>
            </a:br>
            <a:r>
              <a:rPr lang="fa-IR" dirty="0">
                <a:solidFill>
                  <a:srgbClr val="002060"/>
                </a:solidFill>
                <a:cs typeface="B Jadid" panose="00000700000000000000" pitchFamily="2" charset="-78"/>
              </a:rPr>
              <a:t>                            </a:t>
            </a:r>
            <a:r>
              <a:rPr lang="fa-IR" sz="5300" dirty="0">
                <a:solidFill>
                  <a:srgbClr val="002060"/>
                </a:solidFill>
                <a:cs typeface="B Jadid" panose="00000700000000000000" pitchFamily="2" charset="-78"/>
              </a:rPr>
              <a:t>نکته مهم</a:t>
            </a:r>
            <a:r>
              <a:rPr lang="fa-IR" dirty="0">
                <a:solidFill>
                  <a:srgbClr val="002060"/>
                </a:solidFill>
                <a:cs typeface="B Jadid" panose="00000700000000000000" pitchFamily="2" charset="-78"/>
              </a:rPr>
              <a:t/>
            </a:r>
            <a:br>
              <a:rPr lang="fa-IR" dirty="0">
                <a:solidFill>
                  <a:srgbClr val="002060"/>
                </a:solidFill>
                <a:cs typeface="B Jadid" panose="00000700000000000000" pitchFamily="2" charset="-78"/>
              </a:rPr>
            </a:br>
            <a:r>
              <a:rPr lang="fa-IR" sz="3750" dirty="0">
                <a:solidFill>
                  <a:schemeClr val="accent1"/>
                </a:solidFill>
                <a:cs typeface="B Titr" panose="00000700000000000000" pitchFamily="2" charset="-78"/>
              </a:rPr>
              <a:t>تزریق دو دوز واکسن و به همراه داشتن مدارک مربوطه از شرایط الزامی ورود به زندان ها می باشد</a:t>
            </a:r>
            <a:r>
              <a:rPr lang="fa-IR" sz="4125" dirty="0">
                <a:cs typeface="B Titr" panose="00000700000000000000" pitchFamily="2" charset="-78"/>
              </a:rPr>
              <a:t/>
            </a:r>
            <a:br>
              <a:rPr lang="fa-IR" sz="4125" dirty="0">
                <a:cs typeface="B Titr" panose="00000700000000000000" pitchFamily="2" charset="-78"/>
              </a:rPr>
            </a:br>
            <a:endParaRPr lang="fa-IR" sz="4125" dirty="0">
              <a:solidFill>
                <a:srgbClr val="FF0000"/>
              </a:solidFill>
              <a:cs typeface="B Jadid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2842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01" y="1135207"/>
            <a:ext cx="7880141" cy="1143000"/>
          </a:xfrm>
        </p:spPr>
        <p:txBody>
          <a:bodyPr>
            <a:normAutofit/>
          </a:bodyPr>
          <a:lstStyle/>
          <a:p>
            <a:pPr algn="r"/>
            <a:r>
              <a:rPr lang="fa-IR" sz="4800" dirty="0">
                <a:solidFill>
                  <a:srgbClr val="002060"/>
                </a:solidFill>
                <a:cs typeface="B Jadid" panose="00000700000000000000" pitchFamily="2" charset="-78"/>
              </a:rPr>
              <a:t>نکته</a:t>
            </a:r>
            <a:endParaRPr lang="fa-IR" sz="5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36" y="2000250"/>
            <a:ext cx="12119264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fa-IR" sz="2750" dirty="0">
                <a:solidFill>
                  <a:schemeClr val="tx2"/>
                </a:solidFill>
                <a:cs typeface="B Titr" panose="00000700000000000000" pitchFamily="2" charset="-78"/>
              </a:rPr>
              <a:t>اگر مسئولین درباره چگونگی برگزاری جلسات خارج از مراکزسوالی کرد: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fa-IR" sz="2688" dirty="0">
                <a:cs typeface="B Titr" panose="00000700000000000000" pitchFamily="2" charset="-78"/>
              </a:rPr>
              <a:t>در صورت برگزاری جلسات محلی تان حتما آدرس جلسات را به او بدهید وفقط اطمینان دهید که جلسات با رعایت کامل پروتکل های بهداشتی و فاصله گذاری برگزارمی شود</a:t>
            </a:r>
          </a:p>
          <a:p>
            <a:pPr marL="0" indent="0">
              <a:lnSpc>
                <a:spcPct val="200000"/>
              </a:lnSpc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0573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364" y="1166379"/>
            <a:ext cx="7901354" cy="1143000"/>
          </a:xfrm>
        </p:spPr>
        <p:txBody>
          <a:bodyPr>
            <a:normAutofit/>
          </a:bodyPr>
          <a:lstStyle/>
          <a:p>
            <a:r>
              <a:rPr lang="fa-IR" sz="5500" dirty="0">
                <a:solidFill>
                  <a:srgbClr val="FF0000"/>
                </a:solidFill>
                <a:cs typeface="B Jadid" panose="00000700000000000000" pitchFamily="2" charset="-78"/>
              </a:rPr>
              <a:t>مهم</a:t>
            </a:r>
            <a:endParaRPr lang="fa-IR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1986" y="2218459"/>
            <a:ext cx="8507674" cy="41433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fa-IR" dirty="0" smtClean="0">
                <a:solidFill>
                  <a:schemeClr val="tx2"/>
                </a:solidFill>
                <a:cs typeface="B Jadid" panose="00000700000000000000" pitchFamily="2" charset="-78"/>
              </a:rPr>
              <a:t>چنان چه مسئولین درخواست برگزاری جلسات حضوری در مراکز یا پیشنهادی در این موارد داشتند :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fa-IR" dirty="0" smtClean="0">
                <a:cs typeface="B Titr" panose="00000700000000000000" pitchFamily="2" charset="-78"/>
              </a:rPr>
              <a:t>با رعایت ادب و احترام بدون پذیرفتن یا رد کردن پیشنهاد ایشان ، به او اطمینان دهید که درخواستشان را به مسئولین کمیته انتقال خواهیم داد و در اولین فرصت مسئولین ما با آنها تماس برقرار خواهند کرد</a:t>
            </a: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600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289" y="1158586"/>
            <a:ext cx="7715250" cy="1143000"/>
          </a:xfrm>
        </p:spPr>
        <p:txBody>
          <a:bodyPr>
            <a:normAutofit/>
          </a:bodyPr>
          <a:lstStyle/>
          <a:p>
            <a:r>
              <a:rPr lang="fa-IR" sz="3750" dirty="0">
                <a:solidFill>
                  <a:srgbClr val="002060"/>
                </a:solidFill>
                <a:cs typeface="B Jadid" panose="00000700000000000000" pitchFamily="2" charset="-78"/>
              </a:rPr>
              <a:t>شرایط اعضا برای ورود به مراکز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00250"/>
            <a:ext cx="12192000" cy="41910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مد نظر قرار دادن باید و نباید های گذشته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اطمینان از سلامتی جسمی کامل جهت حضور در مراکز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solidFill>
                  <a:srgbClr val="FF0000"/>
                </a:solidFill>
                <a:cs typeface="B Titr" panose="00000700000000000000" pitchFamily="2" charset="-78"/>
              </a:rPr>
              <a:t>چنانچه اعضا احساس هر گونه علائم بیماری را دارند ،حتی شب قبل از ورود ، از ورود به مرکز خود داری کرده و مسئول کمیته را در جریان قرار دهند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آشنایی با شرح وظایف در شرایط فعلی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تعهد و مسئولیت پذیری در قبال خود و کمیته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بخاطر داشته باشیم چرا اینجا هستیم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اعضا حتما در تمامی آموزش های بروز کمیته شرکت کرده باشند</a:t>
            </a:r>
          </a:p>
          <a:p>
            <a:pPr marL="0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37834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1661680"/>
            <a:ext cx="9944100" cy="1143000"/>
          </a:xfrm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accent1"/>
                </a:solidFill>
                <a:cs typeface="B Jadid" panose="00000700000000000000" pitchFamily="2" charset="-78"/>
              </a:rPr>
              <a:t>نکات مهمی که اعضا قبل از ورود به مراکزباید در نظر بگیرند</a:t>
            </a:r>
            <a:br>
              <a:rPr lang="fa-IR" sz="3200" dirty="0">
                <a:solidFill>
                  <a:schemeClr val="accent1"/>
                </a:solidFill>
                <a:cs typeface="B Jadid" panose="00000700000000000000" pitchFamily="2" charset="-78"/>
              </a:rPr>
            </a:br>
            <a:r>
              <a:rPr lang="fa-IR" sz="3200" dirty="0">
                <a:solidFill>
                  <a:schemeClr val="accent1"/>
                </a:solidFill>
                <a:cs typeface="B Titr" panose="00000700000000000000" pitchFamily="2" charset="-78"/>
              </a:rPr>
              <a:t/>
            </a:r>
            <a:br>
              <a:rPr lang="fa-IR" sz="3200" dirty="0">
                <a:solidFill>
                  <a:schemeClr val="accent1"/>
                </a:solidFill>
                <a:cs typeface="B Titr" panose="00000700000000000000" pitchFamily="2" charset="-78"/>
              </a:rPr>
            </a:br>
            <a:endParaRPr lang="fa-IR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2" y="2026227"/>
            <a:ext cx="11942618" cy="4525963"/>
          </a:xfrm>
        </p:spPr>
        <p:txBody>
          <a:bodyPr>
            <a:normAutofit fontScale="85000" lnSpcReduction="20000"/>
          </a:bodyPr>
          <a:lstStyle/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از </a:t>
            </a:r>
            <a:r>
              <a:rPr lang="fa-IR" dirty="0">
                <a:cs typeface="B Titr" panose="00000700000000000000" pitchFamily="2" charset="-78"/>
              </a:rPr>
              <a:t>احساسات منفی، مشکلات کرونا، مریضی و فوت...صحبتی </a:t>
            </a:r>
            <a:r>
              <a:rPr lang="fa-IR" dirty="0" smtClean="0">
                <a:cs typeface="B Titr" panose="00000700000000000000" pitchFamily="2" charset="-78"/>
              </a:rPr>
              <a:t>نشود</a:t>
            </a:r>
            <a:endParaRPr lang="fa-IR" dirty="0">
              <a:cs typeface="B Titr" panose="00000700000000000000" pitchFamily="2" charset="-78"/>
            </a:endParaRPr>
          </a:p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راهکار های پزشکی، اجتماعی و روانشناسی داده </a:t>
            </a:r>
            <a:r>
              <a:rPr lang="fa-IR" dirty="0" smtClean="0">
                <a:cs typeface="B Titr" panose="00000700000000000000" pitchFamily="2" charset="-78"/>
              </a:rPr>
              <a:t>نشود</a:t>
            </a:r>
          </a:p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Titr" panose="00000700000000000000" pitchFamily="2" charset="-78"/>
              </a:rPr>
              <a:t>حتما جلسه را طبق فرمت های پیشنهادی کتاب و از قبل تعیین شده برگزار </a:t>
            </a:r>
            <a:r>
              <a:rPr lang="fa-IR" dirty="0" smtClean="0">
                <a:cs typeface="B Titr" panose="00000700000000000000" pitchFamily="2" charset="-78"/>
              </a:rPr>
              <a:t>نمایند</a:t>
            </a:r>
          </a:p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با توجه به شرایط موجود حدالامکان زمان برگزاری جلسات را کوتاه کنیم</a:t>
            </a:r>
          </a:p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هرگونه سوالات احتمالی مسئولین ،حتما توسط سرگروه پاسخ داده شود</a:t>
            </a:r>
          </a:p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حتما در پایان جلسه زمان برای پرسش و پاسخ اختصاص دهید</a:t>
            </a:r>
            <a:endParaRPr lang="fa-IR" dirty="0">
              <a:cs typeface="B Titr" panose="00000700000000000000" pitchFamily="2" charset="-78"/>
            </a:endParaRPr>
          </a:p>
          <a:p>
            <a:pPr marL="714357" lvl="1" indent="-357188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Titr" panose="00000700000000000000" pitchFamily="2" charset="-78"/>
              </a:rPr>
              <a:t>به سوالات همدردان طبق اصول و بدون تعصب پاسخ بدهید</a:t>
            </a:r>
          </a:p>
          <a:p>
            <a:pPr marL="714357" lvl="1" indent="-357188">
              <a:buFont typeface="Wingdings" panose="05000000000000000000" pitchFamily="2" charset="2"/>
              <a:buChar char="Ø"/>
            </a:pPr>
            <a:endParaRPr lang="fa-IR" dirty="0">
              <a:cs typeface="B Titr" panose="00000700000000000000" pitchFamily="2" charset="-78"/>
            </a:endParaRPr>
          </a:p>
          <a:p>
            <a:pPr marL="0" indent="0">
              <a:buNone/>
            </a:pPr>
            <a:endParaRPr lang="fa-IR" dirty="0" smtClean="0"/>
          </a:p>
        </p:txBody>
      </p:sp>
    </p:spTree>
    <p:extLst>
      <p:ext uri="{BB962C8B-B14F-4D97-AF65-F5344CB8AC3E}">
        <p14:creationId xmlns:p14="http://schemas.microsoft.com/office/powerpoint/2010/main" val="1339467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338" y="1565562"/>
            <a:ext cx="8454786" cy="1143000"/>
          </a:xfrm>
        </p:spPr>
        <p:txBody>
          <a:bodyPr>
            <a:noAutofit/>
          </a:bodyPr>
          <a:lstStyle/>
          <a:p>
            <a:r>
              <a:rPr lang="fa-IR" sz="3200" dirty="0">
                <a:solidFill>
                  <a:schemeClr val="accent1"/>
                </a:solidFill>
                <a:cs typeface="B Jadid" panose="00000700000000000000" pitchFamily="2" charset="-78"/>
              </a:rPr>
              <a:t>نکات مهمی که هنگام ورود به مراکزباید انجام شود</a:t>
            </a:r>
            <a:br>
              <a:rPr lang="fa-IR" sz="3200" dirty="0">
                <a:solidFill>
                  <a:schemeClr val="accent1"/>
                </a:solidFill>
                <a:cs typeface="B Jadid" panose="00000700000000000000" pitchFamily="2" charset="-78"/>
              </a:rPr>
            </a:br>
            <a:r>
              <a:rPr lang="fa-IR" sz="3200" dirty="0">
                <a:solidFill>
                  <a:schemeClr val="accent1"/>
                </a:solidFill>
                <a:cs typeface="B Titr" panose="00000700000000000000" pitchFamily="2" charset="-78"/>
              </a:rPr>
              <a:t/>
            </a:r>
            <a:br>
              <a:rPr lang="fa-IR" sz="3200" dirty="0">
                <a:solidFill>
                  <a:schemeClr val="accent1"/>
                </a:solidFill>
                <a:cs typeface="B Titr" panose="00000700000000000000" pitchFamily="2" charset="-78"/>
              </a:rPr>
            </a:br>
            <a:endParaRPr lang="fa-IR" sz="3200" dirty="0">
              <a:solidFill>
                <a:schemeClr val="accent1"/>
              </a:solidFill>
              <a:cs typeface="B Jadid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668" y="1991590"/>
            <a:ext cx="10212532" cy="4525963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استفاده از ماسک و دستکش (ترجیحا ماسک استاندارد)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هنگام صحبت کردن ماسک خود را بر ندارید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همکاری لازم با مامورین ومسئولین هنگام بازرسی  و تردد را داشته باشید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رعایت فاصله اجتماعی با مسئولین و همدردان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استفاده از مایع ضد عفونی قبل و بعد از ورود و خروج از مرکز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شوخی نکردن با بیماری کرونا و پروتکل های بهداشتی به صورت کلامی یا رفتاری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500" dirty="0">
                <a:cs typeface="B Titr" panose="00000700000000000000" pitchFamily="2" charset="-78"/>
              </a:rPr>
              <a:t>خودداری از تردد و توقف غیرضروری در محوطه و اتاق ها</a:t>
            </a: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v"/>
            </a:pPr>
            <a:endParaRPr lang="fa-IR" dirty="0">
              <a:cs typeface="B Titr" panose="00000700000000000000" pitchFamily="2" charset="-78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v"/>
            </a:pPr>
            <a:endParaRPr lang="fa-IR" dirty="0" smtClean="0">
              <a:cs typeface="B Titr" panose="00000700000000000000" pitchFamily="2" charset="-78"/>
            </a:endParaRPr>
          </a:p>
          <a:p>
            <a:pPr marL="0" indent="0">
              <a:lnSpc>
                <a:spcPct val="110000"/>
              </a:lnSpc>
              <a:buNone/>
            </a:pPr>
            <a:endParaRPr lang="fa-IR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527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9750" y="1238250"/>
            <a:ext cx="8572500" cy="4525963"/>
          </a:xfrm>
        </p:spPr>
        <p:txBody>
          <a:bodyPr/>
          <a:lstStyle/>
          <a:p>
            <a:pPr marL="0" lvl="1" indent="0" algn="ctr">
              <a:buNone/>
            </a:pPr>
            <a:endParaRPr lang="fa-IR" dirty="0" smtClean="0">
              <a:cs typeface="B Titr" panose="00000700000000000000" pitchFamily="2" charset="-78"/>
            </a:endParaRPr>
          </a:p>
          <a:p>
            <a:pPr marL="0" lvl="1" indent="0" algn="ctr">
              <a:buNone/>
            </a:pPr>
            <a:r>
              <a:rPr lang="fa-IR" sz="4500" dirty="0">
                <a:solidFill>
                  <a:srgbClr val="FF0000"/>
                </a:solidFill>
                <a:cs typeface="B Jadid" panose="00000700000000000000" pitchFamily="2" charset="-78"/>
              </a:rPr>
              <a:t>نکته:</a:t>
            </a:r>
          </a:p>
          <a:p>
            <a:pPr marL="0" lvl="1" indent="0" algn="ctr">
              <a:buNone/>
            </a:pPr>
            <a:endParaRPr lang="fa-IR" dirty="0" smtClean="0">
              <a:cs typeface="B Titr" panose="00000700000000000000" pitchFamily="2" charset="-78"/>
            </a:endParaRPr>
          </a:p>
          <a:p>
            <a:pPr marL="0" lvl="1" indent="0">
              <a:lnSpc>
                <a:spcPct val="200000"/>
              </a:lnSpc>
              <a:buNone/>
            </a:pPr>
            <a:r>
              <a:rPr lang="fa-IR" sz="2750" dirty="0">
                <a:cs typeface="B Titr" panose="00000700000000000000" pitchFamily="2" charset="-78"/>
              </a:rPr>
              <a:t>بخاطر داشته باشید شرایط روحی و روانی همدردان بسیار نامساعد تر از گذشته می باشد</a:t>
            </a:r>
          </a:p>
          <a:p>
            <a:pPr marL="0" indent="0" algn="ctr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5136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515</Words>
  <Application>Microsoft Office PowerPoint</Application>
  <PresentationFormat>Widescreen</PresentationFormat>
  <Paragraphs>49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B Jadid</vt:lpstr>
      <vt:lpstr>B Titr</vt:lpstr>
      <vt:lpstr>Calibri</vt:lpstr>
      <vt:lpstr>Calibri Light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                             نکته مهم تزریق دو دوز واکسن و به همراه داشتن مدارک مربوطه از شرایط الزامی ورود به زندان ها می باشد </vt:lpstr>
      <vt:lpstr>نکته</vt:lpstr>
      <vt:lpstr>مهم</vt:lpstr>
      <vt:lpstr>شرایط اعضا برای ورود به مراکز</vt:lpstr>
      <vt:lpstr>نکات مهمی که اعضا قبل از ورود به مراکزباید در نظر بگیرند  </vt:lpstr>
      <vt:lpstr>نکات مهمی که هنگام ورود به مراکزباید انجام شود  </vt:lpstr>
      <vt:lpstr>PowerPoint Presentation</vt:lpstr>
      <vt:lpstr>چه باید گفت؟</vt:lpstr>
    </vt:vector>
  </TitlesOfParts>
  <Company>Moorche 30 DVDs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MRT www.Win2Farsi.com</dc:creator>
  <cp:lastModifiedBy>MRT www.Win2Farsi.com</cp:lastModifiedBy>
  <cp:revision>7</cp:revision>
  <dcterms:created xsi:type="dcterms:W3CDTF">2022-01-01T19:02:15Z</dcterms:created>
  <dcterms:modified xsi:type="dcterms:W3CDTF">2022-01-06T19:17:34Z</dcterms:modified>
</cp:coreProperties>
</file>