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1" r:id="rId4"/>
    <p:sldId id="265" r:id="rId5"/>
    <p:sldId id="266" r:id="rId6"/>
    <p:sldId id="273" r:id="rId7"/>
    <p:sldId id="275" r:id="rId8"/>
    <p:sldId id="274" r:id="rId9"/>
    <p:sldId id="271" r:id="rId10"/>
  </p:sldIdLst>
  <p:sldSz cx="13716000" cy="10972800"/>
  <p:notesSz cx="6858000" cy="9144000"/>
  <p:defaultTextStyle>
    <a:defPPr>
      <a:defRPr lang="en-US"/>
    </a:defPPr>
    <a:lvl1pPr marL="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6">
          <p15:clr>
            <a:srgbClr val="A4A3A4"/>
          </p15:clr>
        </p15:guide>
        <p15:guide id="2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55" d="100"/>
          <a:sy n="55" d="100"/>
        </p:scale>
        <p:origin x="534" y="54"/>
      </p:cViewPr>
      <p:guideLst>
        <p:guide orient="horz" pos="3456"/>
        <p:guide pos="43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F2A63-9949-4F18-9F00-EE770A517D42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5875" y="685800"/>
            <a:ext cx="42862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3AE6B-B589-4F9F-9773-DCCA0821D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61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3AE6B-B589-4F9F-9773-DCCA0821D4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05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3AE6B-B589-4F9F-9773-DCCA0821D4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31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3408683"/>
            <a:ext cx="11658600" cy="2352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6217920"/>
            <a:ext cx="9601200" cy="2804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439424"/>
            <a:ext cx="3086100" cy="93624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39424"/>
            <a:ext cx="9029700" cy="93624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7051040"/>
            <a:ext cx="11658600" cy="217932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4650745"/>
            <a:ext cx="11658600" cy="2400299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560323"/>
            <a:ext cx="6057900" cy="724154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560323"/>
            <a:ext cx="6057900" cy="724154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2456181"/>
            <a:ext cx="6060282" cy="102361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3479800"/>
            <a:ext cx="6060282" cy="632206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456181"/>
            <a:ext cx="6062663" cy="102361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3479800"/>
            <a:ext cx="6062663" cy="632206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436880"/>
            <a:ext cx="4512470" cy="185928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7" y="436884"/>
            <a:ext cx="7667627" cy="9364981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2296164"/>
            <a:ext cx="4512470" cy="7505701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7680962"/>
            <a:ext cx="8229600" cy="906781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980440"/>
            <a:ext cx="8229600" cy="658368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8587743"/>
            <a:ext cx="8229600" cy="1287779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39421"/>
            <a:ext cx="12344400" cy="18288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560323"/>
            <a:ext cx="12344400" cy="7241540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10170164"/>
            <a:ext cx="3200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76475-5147-4577-BAFF-E01FFA2B8D11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10170164"/>
            <a:ext cx="4343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10170164"/>
            <a:ext cx="3200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0622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1306220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1306220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1306220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1306220" rtl="0" eaLnBrk="1" latinLnBrk="0" hangingPunct="1">
        <a:spcBef>
          <a:spcPct val="20000"/>
        </a:spcBef>
        <a:buFont typeface="Arial" pitchFamily="34" charset="0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447800"/>
            <a:ext cx="11734800" cy="1600200"/>
          </a:xfrm>
        </p:spPr>
        <p:txBody>
          <a:bodyPr>
            <a:prstTxWarp prst="textArchDown">
              <a:avLst/>
            </a:prstTxWarp>
            <a:noAutofit/>
          </a:bodyPr>
          <a:lstStyle/>
          <a:p>
            <a:r>
              <a:rPr lang="fa-IR" sz="8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چگونگی اجراء</a:t>
            </a:r>
          </a:p>
          <a:p>
            <a:endParaRPr lang="fa-IR" sz="8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B Jadid" panose="00000700000000000000" pitchFamily="2" charset="-78"/>
            </a:endParaRPr>
          </a:p>
          <a:p>
            <a:r>
              <a:rPr lang="fa-IR" sz="8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وظایف خدماتی اعضا</a:t>
            </a:r>
          </a:p>
          <a:p>
            <a:r>
              <a:rPr lang="fa-IR" sz="8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 درزمان کرونا</a:t>
            </a:r>
          </a:p>
          <a:p>
            <a:endParaRPr lang="fa-IR" sz="8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B Jadid" panose="00000700000000000000" pitchFamily="2" charset="-78"/>
            </a:endParaRPr>
          </a:p>
          <a:p>
            <a:r>
              <a:rPr lang="fa-IR" sz="8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شورامنطقه ایران</a:t>
            </a:r>
            <a:endParaRPr lang="en-US" sz="44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133600"/>
            <a:ext cx="13335000" cy="7772400"/>
          </a:xfrm>
        </p:spPr>
        <p:txBody>
          <a:bodyPr>
            <a:normAutofit/>
          </a:bodyPr>
          <a:lstStyle/>
          <a:p>
            <a:pPr algn="r" rtl="1"/>
            <a:r>
              <a:rPr lang="fa-IR" sz="4800" b="1" u="sng" dirty="0" smtClean="0">
                <a:solidFill>
                  <a:srgbClr val="FF0000"/>
                </a:solidFill>
                <a:cs typeface="B Jadid" panose="00000700000000000000" pitchFamily="2" charset="-78"/>
              </a:rPr>
              <a:t>نحوه اجرائی ما در خدمات نشانگر:</a:t>
            </a:r>
          </a:p>
          <a:p>
            <a:pPr algn="r" rtl="1"/>
            <a:endParaRPr lang="fa-IR" sz="4400" b="1" u="sng" dirty="0">
              <a:solidFill>
                <a:srgbClr val="0070C0"/>
              </a:solidFill>
              <a:cs typeface="B Jadid" panose="00000700000000000000" pitchFamily="2" charset="-78"/>
            </a:endParaRPr>
          </a:p>
          <a:p>
            <a:pPr algn="r" rtl="1"/>
            <a:r>
              <a:rPr lang="fa-IR" sz="4400" b="1" dirty="0" smtClean="0">
                <a:solidFill>
                  <a:srgbClr val="0070C0"/>
                </a:solidFill>
                <a:cs typeface="B Titr" panose="00000700000000000000" pitchFamily="2" charset="-78"/>
              </a:rPr>
              <a:t>قابل اعتماد بودن ، قابل دسترس بودن و خوشنامی </a:t>
            </a:r>
          </a:p>
          <a:p>
            <a:pPr algn="r" rtl="1"/>
            <a:r>
              <a:rPr lang="fa-IR" sz="4400" b="1" dirty="0" smtClean="0">
                <a:solidFill>
                  <a:srgbClr val="0070C0"/>
                </a:solidFill>
                <a:cs typeface="B Titr" panose="00000700000000000000" pitchFamily="2" charset="-78"/>
              </a:rPr>
              <a:t>انجمن معتادان گمنام است</a:t>
            </a:r>
          </a:p>
          <a:p>
            <a:pPr algn="r" rtl="1"/>
            <a:r>
              <a:rPr lang="fa-IR" sz="4400" b="1" dirty="0" smtClean="0">
                <a:solidFill>
                  <a:srgbClr val="0070C0"/>
                </a:solidFill>
                <a:cs typeface="B Titr" panose="00000700000000000000" pitchFamily="2" charset="-78"/>
              </a:rPr>
              <a:t>رعایت اصول برنامه و رعایت قوانین مراکز جزء وظایف خدمتگزاران است</a:t>
            </a:r>
          </a:p>
          <a:p>
            <a:pPr algn="r" rtl="1"/>
            <a:r>
              <a:rPr lang="fa-IR" sz="4400" b="1" dirty="0" smtClean="0">
                <a:solidFill>
                  <a:srgbClr val="0070C0"/>
                </a:solidFill>
                <a:cs typeface="B Titr" panose="00000700000000000000" pitchFamily="2" charset="-78"/>
              </a:rPr>
              <a:t>انجمن معتادان گمنام نماینده ندارد ، اما هر خدمتگزاردر جامعه به عنوان نماینده انجمن تصور میشود</a:t>
            </a:r>
            <a:endParaRPr lang="en-US" sz="44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35394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342" y="1645923"/>
            <a:ext cx="13527657" cy="1828800"/>
          </a:xfrm>
        </p:spPr>
        <p:txBody>
          <a:bodyPr>
            <a:normAutofit fontScale="90000"/>
          </a:bodyPr>
          <a:lstStyle/>
          <a:p>
            <a:r>
              <a:rPr lang="fa-IR" sz="7200" dirty="0" smtClean="0">
                <a:solidFill>
                  <a:srgbClr val="FF0000"/>
                </a:solidFill>
                <a:cs typeface="B Jadid" panose="00000700000000000000" pitchFamily="2" charset="-78"/>
              </a:rPr>
              <a:t>نکات مهمی که هنگام ورود به مراکزباید رعایت شود</a:t>
            </a:r>
            <a:endParaRPr lang="fa-IR" sz="7200" dirty="0">
              <a:solidFill>
                <a:srgbClr val="FF0000"/>
              </a:solidFill>
              <a:cs typeface="B Jadid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406" y="3463837"/>
            <a:ext cx="13527657" cy="7241540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1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استفاده از ماسک و دستکش (ترجیحا ماسک استاندارد)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رعایت فاصله اجتماعی با مسئولین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fa-IR" dirty="0">
                <a:cs typeface="B Titr" panose="00000700000000000000" pitchFamily="2" charset="-78"/>
              </a:rPr>
              <a:t>همراه داشتن مایع ضد عفونی 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fa-IR" dirty="0">
                <a:cs typeface="B Titr" panose="00000700000000000000" pitchFamily="2" charset="-78"/>
              </a:rPr>
              <a:t>استفاده از مایع ضد عفونی قبل و بعد از تحویل اقلام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fa-IR" dirty="0">
                <a:cs typeface="B Titr" panose="00000700000000000000" pitchFamily="2" charset="-78"/>
              </a:rPr>
              <a:t>پک بودن اقلام به صورت کاملا بهداشتی(بهداشتی بودن اقلام را در اجراء به تصویر بکشید)</a:t>
            </a:r>
          </a:p>
          <a:p>
            <a:pPr marL="0" indent="0" algn="r" rtl="1">
              <a:lnSpc>
                <a:spcPct val="110000"/>
              </a:lnSpc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850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524000"/>
            <a:ext cx="12801601" cy="1828800"/>
          </a:xfrm>
        </p:spPr>
        <p:txBody>
          <a:bodyPr>
            <a:normAutofit/>
          </a:bodyPr>
          <a:lstStyle/>
          <a:p>
            <a:r>
              <a:rPr lang="fa-IR" sz="5400" dirty="0">
                <a:solidFill>
                  <a:srgbClr val="FF0000"/>
                </a:solidFill>
                <a:cs typeface="B Jadid" panose="00000700000000000000" pitchFamily="2" charset="-78"/>
              </a:rPr>
              <a:t>نکات مهمی که هنگام ورود به مراکزباید رعایت شود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0"/>
            <a:ext cx="13563599" cy="6629400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fa-IR" dirty="0">
                <a:cs typeface="B Titr" panose="00000700000000000000" pitchFamily="2" charset="-78"/>
              </a:rPr>
              <a:t>بازگوکردن و اطمینان دادن مسئولین از ضدعفونی بودن </a:t>
            </a:r>
            <a:r>
              <a:rPr lang="fa-IR" dirty="0" smtClean="0">
                <a:cs typeface="B Titr" panose="00000700000000000000" pitchFamily="2" charset="-78"/>
              </a:rPr>
              <a:t>اقلام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شوخی نکردن با بیماری کرونا و پروتکل های بهداشتی به صورت کلامی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خودداری از تردد و توقف غیرضروری در محوطه و اتاق ها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خودداری از اسرارپذیرش اقلام درصورت جلوگیری مسئولین</a:t>
            </a:r>
          </a:p>
          <a:p>
            <a:pPr marL="0" indent="0" algn="r" rtl="1">
              <a:lnSpc>
                <a:spcPct val="150000"/>
              </a:lnSpc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0921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633" y="1600200"/>
            <a:ext cx="12608226" cy="1828800"/>
          </a:xfrm>
        </p:spPr>
        <p:txBody>
          <a:bodyPr>
            <a:normAutofit/>
          </a:bodyPr>
          <a:lstStyle/>
          <a:p>
            <a:pPr algn="r"/>
            <a:r>
              <a:rPr lang="fa-IR" sz="6600" dirty="0" smtClean="0">
                <a:solidFill>
                  <a:srgbClr val="FF0000"/>
                </a:solidFill>
                <a:cs typeface="B Jadid" panose="00000700000000000000" pitchFamily="2" charset="-78"/>
              </a:rPr>
              <a:t>نکته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722" y="3200400"/>
            <a:ext cx="13634049" cy="7241540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fa-IR" sz="4400" dirty="0" smtClean="0">
                <a:solidFill>
                  <a:schemeClr val="tx2"/>
                </a:solidFill>
                <a:cs typeface="B Titr" panose="00000700000000000000" pitchFamily="2" charset="-78"/>
              </a:rPr>
              <a:t>اگر مسئولین درباره چگونگی برگزاری جلسات خارج از مراکزسوالی کرد:</a:t>
            </a:r>
          </a:p>
          <a:p>
            <a:pPr marL="0" indent="0" algn="r" rtl="1">
              <a:lnSpc>
                <a:spcPct val="160000"/>
              </a:lnSpc>
              <a:buNone/>
            </a:pPr>
            <a:r>
              <a:rPr lang="fa-IR" sz="4300" dirty="0" smtClean="0">
                <a:cs typeface="B Titr" panose="00000700000000000000" pitchFamily="2" charset="-78"/>
              </a:rPr>
              <a:t>در صورت برگزاری جلسات محلی تان حتما آدرس جلسات را به او بدهید وفقط اطمینان دهید که جلسات با رعایت کامل پروتکل های بهداشتی و فاصله گذاری برگزارمی شود</a:t>
            </a:r>
          </a:p>
          <a:p>
            <a:pPr marL="0" indent="0" algn="r" rtl="1">
              <a:lnSpc>
                <a:spcPct val="160000"/>
              </a:lnSpc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8731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632" y="1600200"/>
            <a:ext cx="12642167" cy="1828800"/>
          </a:xfrm>
        </p:spPr>
        <p:txBody>
          <a:bodyPr>
            <a:normAutofit/>
          </a:bodyPr>
          <a:lstStyle/>
          <a:p>
            <a:r>
              <a:rPr lang="fa-IR" sz="8800" dirty="0" smtClean="0">
                <a:solidFill>
                  <a:srgbClr val="FF0000"/>
                </a:solidFill>
                <a:cs typeface="B Jadid" panose="00000700000000000000" pitchFamily="2" charset="-78"/>
              </a:rPr>
              <a:t>مهم</a:t>
            </a:r>
            <a:endParaRPr lang="fa-IR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723" y="3200400"/>
            <a:ext cx="13612278" cy="6629400"/>
          </a:xfrm>
        </p:spPr>
        <p:txBody>
          <a:bodyPr>
            <a:normAutofit lnSpcReduction="10000"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fa-IR" dirty="0" smtClean="0">
                <a:solidFill>
                  <a:schemeClr val="tx2"/>
                </a:solidFill>
                <a:cs typeface="B Jadid" panose="00000700000000000000" pitchFamily="2" charset="-78"/>
              </a:rPr>
              <a:t>چنان چه مسئولین درخواست برگزاری جلسات حضوری در مراکز یا پیشنهادی در این موارد داشتند :</a:t>
            </a:r>
          </a:p>
          <a:p>
            <a:pPr marL="0" indent="0" algn="r" rtl="1">
              <a:lnSpc>
                <a:spcPct val="16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با رعایت ادب و احترام بدون پذیرفتن یا رد کردن پیشنهاد ایشان ، به او اطمینان دهید که درخواستشان را به مسئولین کمیته انتقال خواهیم داد و در اولین فرصت مسئولین ما با آنها تماس برقرار خواهند کرد</a:t>
            </a: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67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شرایط اعضا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60323"/>
            <a:ext cx="13716000" cy="7241540"/>
          </a:xfrm>
        </p:spPr>
        <p:txBody>
          <a:bodyPr/>
          <a:lstStyle/>
          <a:p>
            <a:pPr marL="0" indent="0" algn="r">
              <a:buNone/>
            </a:pPr>
            <a:r>
              <a:rPr lang="fa-IR" dirty="0" smtClean="0"/>
              <a:t>به خاطر داشته باشید شرایط روحی و روانی بیماران بسیار نا مساعدتر از گذشته میباشد </a:t>
            </a:r>
          </a:p>
          <a:p>
            <a:pPr marL="0" indent="0" algn="r">
              <a:buNone/>
            </a:pPr>
            <a:r>
              <a:rPr lang="fa-IR" dirty="0" smtClean="0"/>
              <a:t>قبل از حضور عضو آموزش کامل به روز دیده باشد</a:t>
            </a:r>
          </a:p>
          <a:p>
            <a:pPr marL="0" indent="0" algn="r">
              <a:buNone/>
            </a:pPr>
            <a:r>
              <a:rPr lang="fa-IR" dirty="0" smtClean="0"/>
              <a:t>از احساسات منفی،مشکلات کرونا ، مریضی و فوت...صحبتی نشود</a:t>
            </a:r>
          </a:p>
          <a:p>
            <a:pPr marL="0" indent="0" algn="ctr">
              <a:buNone/>
            </a:pPr>
            <a:r>
              <a:rPr lang="fa-IR" sz="8800" dirty="0" smtClean="0">
                <a:solidFill>
                  <a:srgbClr val="FF0000"/>
                </a:solidFill>
              </a:rPr>
              <a:t>اینها رو باید کامل کنیم</a:t>
            </a:r>
          </a:p>
        </p:txBody>
      </p:sp>
    </p:spTree>
    <p:extLst>
      <p:ext uri="{BB962C8B-B14F-4D97-AF65-F5344CB8AC3E}">
        <p14:creationId xmlns:p14="http://schemas.microsoft.com/office/powerpoint/2010/main" val="1297286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352293"/>
            <a:ext cx="12344400" cy="1828800"/>
          </a:xfrm>
        </p:spPr>
        <p:txBody>
          <a:bodyPr/>
          <a:lstStyle/>
          <a:p>
            <a:r>
              <a:rPr lang="fa-IR" dirty="0" smtClean="0"/>
              <a:t>چه باید گفت؟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761180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a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3000" contrast="-38000"/>
          </a:blip>
          <a:stretch>
            <a:fillRect/>
          </a:stretch>
        </p:blipFill>
        <p:spPr>
          <a:xfrm>
            <a:off x="-228600" y="228600"/>
            <a:ext cx="3296580" cy="3200400"/>
          </a:xfrm>
          <a:prstGeom prst="rect">
            <a:avLst/>
          </a:prstGeom>
          <a:scene3d>
            <a:camera prst="orthographicFront">
              <a:rot lat="299588" lon="18915725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8587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</TotalTime>
  <Words>306</Words>
  <Application>Microsoft Office PowerPoint</Application>
  <PresentationFormat>Custom</PresentationFormat>
  <Paragraphs>37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B Jadid</vt:lpstr>
      <vt:lpstr>B Titr</vt:lpstr>
      <vt:lpstr>Calibri</vt:lpstr>
      <vt:lpstr>Times New Roman</vt:lpstr>
      <vt:lpstr>Office Theme</vt:lpstr>
      <vt:lpstr>PowerPoint Presentation</vt:lpstr>
      <vt:lpstr>PowerPoint Presentation</vt:lpstr>
      <vt:lpstr>نکات مهمی که هنگام ورود به مراکزباید رعایت شود</vt:lpstr>
      <vt:lpstr>نکات مهمی که هنگام ورود به مراکزباید رعایت شود</vt:lpstr>
      <vt:lpstr>نکته</vt:lpstr>
      <vt:lpstr>مهم</vt:lpstr>
      <vt:lpstr>شرایط اعضا</vt:lpstr>
      <vt:lpstr>چه باید گفت؟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3</dc:title>
  <dc:creator>saberi</dc:creator>
  <cp:lastModifiedBy>MRT www.Win2Farsi.com</cp:lastModifiedBy>
  <cp:revision>50</cp:revision>
  <dcterms:created xsi:type="dcterms:W3CDTF">2019-09-04T04:59:03Z</dcterms:created>
  <dcterms:modified xsi:type="dcterms:W3CDTF">2021-10-09T03:57:27Z</dcterms:modified>
</cp:coreProperties>
</file>