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74" r:id="rId3"/>
    <p:sldId id="275" r:id="rId4"/>
    <p:sldId id="276" r:id="rId5"/>
    <p:sldId id="277" r:id="rId6"/>
    <p:sldId id="271" r:id="rId7"/>
  </p:sldIdLst>
  <p:sldSz cx="13716000" cy="10972800"/>
  <p:notesSz cx="6858000" cy="91440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55" d="100"/>
          <a:sy n="55" d="100"/>
        </p:scale>
        <p:origin x="534" y="42"/>
      </p:cViewPr>
      <p:guideLst>
        <p:guide orient="horz" pos="3456"/>
        <p:guide pos="4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F2A63-9949-4F18-9F00-EE770A517D42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3AE6B-B589-4F9F-9773-DCCA0821D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6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31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408683"/>
            <a:ext cx="11658600" cy="235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6217920"/>
            <a:ext cx="960120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439424"/>
            <a:ext cx="3086100" cy="9362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39424"/>
            <a:ext cx="9029700" cy="9362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7051040"/>
            <a:ext cx="11658600" cy="217932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4650745"/>
            <a:ext cx="11658600" cy="2400299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2456181"/>
            <a:ext cx="6060282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3479800"/>
            <a:ext cx="6060282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456181"/>
            <a:ext cx="6062663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3479800"/>
            <a:ext cx="6062663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436880"/>
            <a:ext cx="4512470" cy="185928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7" y="436884"/>
            <a:ext cx="7667627" cy="936498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2296164"/>
            <a:ext cx="4512470" cy="7505701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7680962"/>
            <a:ext cx="8229600" cy="906781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980440"/>
            <a:ext cx="8229600" cy="658368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8587743"/>
            <a:ext cx="8229600" cy="1287779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39421"/>
            <a:ext cx="12344400" cy="18288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560323"/>
            <a:ext cx="12344400" cy="724154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76475-5147-4577-BAFF-E01FFA2B8D11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10170164"/>
            <a:ext cx="4343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0622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1306220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130622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1306220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1306220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133600"/>
            <a:ext cx="13335000" cy="7772400"/>
          </a:xfrm>
        </p:spPr>
        <p:txBody>
          <a:bodyPr>
            <a:normAutofit fontScale="25000" lnSpcReduction="20000"/>
          </a:bodyPr>
          <a:lstStyle/>
          <a:p>
            <a:pPr algn="r" rtl="1"/>
            <a:r>
              <a:rPr lang="fa-IR" sz="32000" b="1" u="sng" dirty="0" smtClean="0">
                <a:solidFill>
                  <a:srgbClr val="0070C0"/>
                </a:solidFill>
                <a:cs typeface="B Jadid" panose="00000700000000000000" pitchFamily="2" charset="-78"/>
              </a:rPr>
              <a:t>موضوع کارگاه :</a:t>
            </a:r>
          </a:p>
          <a:p>
            <a:pPr algn="r" rtl="1"/>
            <a:endParaRPr lang="fa-IR" sz="9600" b="1" u="sng" dirty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algn="r" rtl="1"/>
            <a:endParaRPr lang="fa-IR" sz="9600" b="1" u="sng" dirty="0" smtClean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algn="r" rtl="1"/>
            <a:endParaRPr lang="fa-IR" sz="9600" b="1" u="sng" dirty="0" smtClean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rtl="1">
              <a:lnSpc>
                <a:spcPct val="170000"/>
              </a:lnSpc>
            </a:pPr>
            <a:r>
              <a:rPr lang="fa-IR" sz="32000" b="1" dirty="0" smtClean="0">
                <a:solidFill>
                  <a:prstClr val="black"/>
                </a:solidFill>
                <a:cs typeface="B Titr" panose="00000700000000000000" pitchFamily="2" charset="-78"/>
              </a:rPr>
              <a:t>باید و نباید های درمانی</a:t>
            </a:r>
            <a:endParaRPr lang="fa-IR" sz="38400" b="1" dirty="0" smtClean="0">
              <a:solidFill>
                <a:prstClr val="black"/>
              </a:solidFill>
              <a:cs typeface="B Titr" panose="00000700000000000000" pitchFamily="2" charset="-78"/>
            </a:endParaRPr>
          </a:p>
          <a:p>
            <a:pPr rtl="1">
              <a:lnSpc>
                <a:spcPct val="170000"/>
              </a:lnSpc>
            </a:pPr>
            <a:endParaRPr lang="en-US" sz="32000" b="1" dirty="0" smtClean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rtl="1"/>
            <a:endParaRPr lang="en-US" sz="11500" b="1" dirty="0" smtClean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rtl="1"/>
            <a:r>
              <a:rPr lang="en-US" sz="9600" b="1" dirty="0" smtClean="0">
                <a:solidFill>
                  <a:srgbClr val="FF0000"/>
                </a:solidFill>
              </a:rPr>
              <a:t>  </a:t>
            </a:r>
            <a:endParaRPr lang="fa-IR" sz="96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394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676400"/>
            <a:ext cx="13390041" cy="8030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باید گمنامی دیگران را حفظ کنیم.</a:t>
            </a:r>
          </a:p>
          <a:p>
            <a:pPr algn="r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سر وقت معین همه با هم وارد مرکز شده و با هم خارج شویم و در بیرون مرکز تجمع نکنیم.</a:t>
            </a:r>
          </a:p>
          <a:p>
            <a:pPr algn="r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باید با لباس مناسب و ظاهری مرتب در مراکز حاضر شویم.</a:t>
            </a:r>
          </a:p>
          <a:p>
            <a:pPr algn="r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در تمام مدت پیام رسانی با سرگروه هماهنگ بوده و به پیشنهادهای او توجه کنیم.</a:t>
            </a:r>
          </a:p>
          <a:p>
            <a:pPr algn="r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بایستی بخاطر پرهیز از خستگی بیماران کوتاه مشارکت کنیم.</a:t>
            </a:r>
          </a:p>
          <a:p>
            <a:pPr algn="r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باید برای بیماران مشخص کنیم که هیچ گونه وابستگی به مراکزی که در آن جلسه برگزار می شود نداریم.</a:t>
            </a:r>
          </a:p>
          <a:p>
            <a:pPr algn="r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باید در همه حال رفتار معمولی داشته باشیم، آرامش خود را حفظ کنیم و به سوالاتی که در مورد </a:t>
            </a:r>
            <a:r>
              <a:rPr lang="en-US" sz="3150" b="1" dirty="0">
                <a:cs typeface="B Titr" panose="00000700000000000000" pitchFamily="2" charset="-78"/>
              </a:rPr>
              <a:t>NA</a:t>
            </a:r>
            <a:r>
              <a:rPr lang="fa-IR" sz="3150" b="1" dirty="0">
                <a:cs typeface="B Titr" panose="00000700000000000000" pitchFamily="2" charset="-78"/>
              </a:rPr>
              <a:t> مطرح می شود بدون تعصب پاسخ دهیم.</a:t>
            </a:r>
          </a:p>
          <a:p>
            <a:pPr algn="r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باید از آدرس جلسات، نشریات مناسب و تائید شده </a:t>
            </a:r>
            <a:r>
              <a:rPr lang="en-US" sz="3150" b="1" dirty="0">
                <a:cs typeface="B Titr" panose="00000700000000000000" pitchFamily="2" charset="-78"/>
              </a:rPr>
              <a:t>NA</a:t>
            </a:r>
            <a:r>
              <a:rPr lang="fa-IR" sz="3150" b="1" dirty="0">
                <a:cs typeface="B Titr" panose="00000700000000000000" pitchFamily="2" charset="-78"/>
              </a:rPr>
              <a:t> برای مراکز درمانی استفاده شود.</a:t>
            </a:r>
          </a:p>
          <a:p>
            <a:pPr algn="r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باید حتما اعضا ی پیام رسان تجربه و آموزش لازم را داشته باشند.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524000"/>
            <a:ext cx="6488137" cy="10603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5400" b="1" spc="56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cs typeface="B Jadid" panose="00000700000000000000" pitchFamily="2" charset="-78"/>
              </a:rPr>
              <a:t>باید های مراکز درمانی</a:t>
            </a:r>
          </a:p>
        </p:txBody>
      </p:sp>
    </p:spTree>
    <p:extLst>
      <p:ext uri="{BB962C8B-B14F-4D97-AF65-F5344CB8AC3E}">
        <p14:creationId xmlns:p14="http://schemas.microsoft.com/office/powerpoint/2010/main" val="2695483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04" y="1676400"/>
            <a:ext cx="13548303" cy="10938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در مورد قوانین مراکز و مسئولان اعمال نظر کنیم.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 نباید در مورد ترک جسمانی نظری بدهیم، فراموش نکنیم ما در هیچ مورد حرفه ایی عمل نمی کنیم.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هرگز در مورد انجمن اغراق کرده و وعده های دروغین بدهیم. پیام ما رهایی از اعتیاد فعال است.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در مورد ترک های نا موفق خود کسی یا چیزی را رد کنیم.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به یک بیمار در جمع بیماران اهمیت خاصی بدهیم و موقعیت اجتماعی و طبقاتی بیماران نبایستی مد نظر قرار گیرد.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به تنهایی برای پیام رسانی به مراکز برویم.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در زمان مشارکت به نوع مواد مصرفی، مدت زمان مصرف و یا مقدار مصرف خود اشاره نمی کنیم، مبادا احساس تفاوت شود.</a:t>
            </a:r>
          </a:p>
          <a:p>
            <a:pPr algn="just" rtl="1">
              <a:lnSpc>
                <a:spcPct val="150000"/>
              </a:lnSpc>
            </a:pPr>
            <a:endParaRPr lang="fa-IR" sz="3150" b="1" dirty="0">
              <a:cs typeface="B Titr" panose="000007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3150" b="1" dirty="0">
              <a:cs typeface="B Titr" panose="000007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3150" b="1" dirty="0">
              <a:cs typeface="B Titr" panose="000007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3150" b="1" dirty="0">
              <a:cs typeface="B Titr" panose="000007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447800"/>
            <a:ext cx="5649937" cy="106035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5400" b="1" spc="56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cs typeface="B Jadid" panose="00000700000000000000" pitchFamily="2" charset="-78"/>
              </a:rPr>
              <a:t>نباید مراکز درمانی</a:t>
            </a:r>
          </a:p>
        </p:txBody>
      </p:sp>
    </p:spTree>
    <p:extLst>
      <p:ext uri="{BB962C8B-B14F-4D97-AF65-F5344CB8AC3E}">
        <p14:creationId xmlns:p14="http://schemas.microsoft.com/office/powerpoint/2010/main" val="746090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808635"/>
            <a:ext cx="13716000" cy="875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با خانواده بیماران ارتباط برقرار کنیم و شماره تلفن بدهیم.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به بیماران شماره تلفن خود را بدهیم.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وارد هیچ گونه بحث سیاسی، اجتماعی، مذهبی و روانشناسی شویم.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در مورد سازمان های خارجی و موسسات مرتبط صحبت کنیم، نباید هیچ گاه انجمن ها و </a:t>
            </a:r>
            <a:r>
              <a:rPr lang="en-US" sz="3150" b="1" dirty="0">
                <a:cs typeface="B Titr" panose="00000700000000000000" pitchFamily="2" charset="-78"/>
              </a:rPr>
              <a:t>NGO</a:t>
            </a:r>
            <a:r>
              <a:rPr lang="fa-IR" sz="3150" b="1" dirty="0">
                <a:cs typeface="B Titr" panose="00000700000000000000" pitchFamily="2" charset="-78"/>
              </a:rPr>
              <a:t> های دیگر را رد  کنیم.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در مورد بیان سوابق گذشته و مصرف مواد و عجز های خود غلو کنیم.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هنگام پیام رسانی از الفاظ و رفتارهای نامناسب استفاده شود.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از موضوعات قدم اول فاصله گرفت و وارد موضوعات دیگر شد مانند: نقص ها ، جبران خسارت ها و...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هنگامی که در مراکز به سر می بریم سیگار کشیده و از تلفن صحبت کنیم.</a:t>
            </a:r>
          </a:p>
          <a:p>
            <a:pPr algn="just" rtl="1">
              <a:lnSpc>
                <a:spcPct val="150000"/>
              </a:lnSpc>
            </a:pPr>
            <a:r>
              <a:rPr lang="fa-IR" sz="3150" b="1" dirty="0">
                <a:cs typeface="B Titr" panose="00000700000000000000" pitchFamily="2" charset="-78"/>
              </a:rPr>
              <a:t>نباید پول یا هدیه دریافت کنیم و یا بدهیم.</a:t>
            </a:r>
          </a:p>
          <a:p>
            <a:pPr algn="just" rtl="1">
              <a:lnSpc>
                <a:spcPct val="150000"/>
              </a:lnSpc>
            </a:pPr>
            <a:endParaRPr lang="fa-IR" sz="3150" b="1" dirty="0">
              <a:cs typeface="B Titr" panose="000007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" y="1524000"/>
            <a:ext cx="4724400" cy="106035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4400" b="1" spc="56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cs typeface="B Jadid" panose="00000700000000000000" pitchFamily="2" charset="-78"/>
              </a:rPr>
              <a:t>نباید مراکز درمانی</a:t>
            </a:r>
          </a:p>
        </p:txBody>
      </p:sp>
    </p:spTree>
    <p:extLst>
      <p:ext uri="{BB962C8B-B14F-4D97-AF65-F5344CB8AC3E}">
        <p14:creationId xmlns:p14="http://schemas.microsoft.com/office/powerpoint/2010/main" val="1826159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676400"/>
            <a:ext cx="13716000" cy="9908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700" b="1" dirty="0">
                <a:cs typeface="B Titr" panose="00000700000000000000" pitchFamily="2" charset="-78"/>
              </a:rPr>
              <a:t>نباید نصیحت و ارشاد کرده و کسی را مجبور به انجام کاری کنیم. مانند حضور در جلسه، مشارکت کردن، اعلام پاکی و...</a:t>
            </a:r>
          </a:p>
          <a:p>
            <a:pPr algn="just" rtl="1">
              <a:lnSpc>
                <a:spcPct val="150000"/>
              </a:lnSpc>
            </a:pPr>
            <a:r>
              <a:rPr lang="fa-IR" sz="2700" b="1" dirty="0">
                <a:cs typeface="B Titr" panose="00000700000000000000" pitchFamily="2" charset="-78"/>
              </a:rPr>
              <a:t>نباید از اعضای پیام رسانی که وابستگانی در مراکز دارند استفاده کنیم.</a:t>
            </a:r>
          </a:p>
          <a:p>
            <a:pPr algn="just" rtl="1">
              <a:lnSpc>
                <a:spcPct val="150000"/>
              </a:lnSpc>
            </a:pPr>
            <a:r>
              <a:rPr lang="fa-IR" sz="2700" b="1" dirty="0">
                <a:cs typeface="B Titr" panose="00000700000000000000" pitchFamily="2" charset="-78"/>
              </a:rPr>
              <a:t>نباید اشیای قیمتی و پول زیاد به همراه داشته باشیم.</a:t>
            </a:r>
          </a:p>
          <a:p>
            <a:pPr algn="just" rtl="1">
              <a:lnSpc>
                <a:spcPct val="150000"/>
              </a:lnSpc>
            </a:pPr>
            <a:r>
              <a:rPr lang="fa-IR" sz="2700" b="1" dirty="0">
                <a:cs typeface="B Titr" panose="00000700000000000000" pitchFamily="2" charset="-78"/>
              </a:rPr>
              <a:t> نباید در مورد مسئولان با بیماران و در مورد بیماران با مسئولان بحث کنیم.</a:t>
            </a:r>
          </a:p>
          <a:p>
            <a:pPr algn="ctr" rtl="1">
              <a:lnSpc>
                <a:spcPct val="150000"/>
              </a:lnSpc>
            </a:pPr>
            <a:r>
              <a:rPr lang="fa-IR" sz="4050" dirty="0">
                <a:ln w="0"/>
                <a:cs typeface="B Titr" panose="00000700000000000000" pitchFamily="2" charset="-78"/>
              </a:rPr>
              <a:t>از شما سوال میشود که:</a:t>
            </a:r>
          </a:p>
          <a:p>
            <a:pPr algn="ctr" rtl="1">
              <a:lnSpc>
                <a:spcPct val="150000"/>
              </a:lnSpc>
            </a:pPr>
            <a:r>
              <a:rPr lang="fa-IR" sz="315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پزشک من را تحت درمان دارویی قرار داده من پاک هستم؟</a:t>
            </a:r>
          </a:p>
          <a:p>
            <a:pPr algn="ctr" rtl="1">
              <a:lnSpc>
                <a:spcPct val="150000"/>
              </a:lnSpc>
            </a:pPr>
            <a:r>
              <a:rPr lang="fa-IR" sz="315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هر گاه با این سوا ل مواجه شدید قضاوت نکردن ما اهمیت دارد</a:t>
            </a:r>
          </a:p>
          <a:p>
            <a:pPr algn="ctr" rtl="1">
              <a:lnSpc>
                <a:spcPct val="150000"/>
              </a:lnSpc>
            </a:pPr>
            <a:r>
              <a:rPr lang="fa-IR" sz="315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طبق سنت 8و10  ما در موقعیتی قرار نداریم که وارد این بحث شویم</a:t>
            </a:r>
          </a:p>
          <a:p>
            <a:pPr algn="ctr" rtl="1">
              <a:lnSpc>
                <a:spcPct val="150000"/>
              </a:lnSpc>
            </a:pPr>
            <a:r>
              <a:rPr lang="fa-IR" sz="315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فقط میتوانیم به ان ها بگوییم که باز هم به جلسات باز گردند</a:t>
            </a:r>
          </a:p>
          <a:p>
            <a:pPr algn="ctr" rtl="1">
              <a:lnSpc>
                <a:spcPct val="150000"/>
              </a:lnSpc>
            </a:pPr>
            <a:r>
              <a:rPr lang="fa-IR" sz="315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در جلسات از آنها استقبال میگردد و کتاب پایه را بخوانند</a:t>
            </a:r>
          </a:p>
          <a:p>
            <a:pPr algn="ctr" rtl="1">
              <a:lnSpc>
                <a:spcPct val="150000"/>
              </a:lnSpc>
            </a:pPr>
            <a:r>
              <a:rPr lang="fa-IR" sz="315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اعضای پانل نباید به آنها بگویند که مصرف دارو را قطع نمایندہ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ما پزشک نیستیم </a:t>
            </a:r>
            <a:r>
              <a:rPr lang="fa-IR" sz="2925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(</a:t>
            </a:r>
            <a:r>
              <a:rPr lang="fa-IR" sz="225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ص 27و28 رهنمای بیمارستان و زندانها</a:t>
            </a:r>
            <a:r>
              <a:rPr lang="en-US" sz="225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 </a:t>
            </a:r>
            <a:endParaRPr lang="fa-IR" sz="2250" dirty="0">
              <a:ln w="0"/>
              <a:solidFill>
                <a:schemeClr val="tx2">
                  <a:lumMod val="60000"/>
                  <a:lumOff val="40000"/>
                </a:schemeClr>
              </a:solidFill>
              <a:cs typeface="B Titr" panose="000007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2700" b="1" dirty="0">
              <a:cs typeface="B Titr" panose="000007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743200"/>
            <a:ext cx="4572000" cy="106035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4400" b="1" spc="56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cs typeface="B Jadid" panose="00000700000000000000" pitchFamily="2" charset="-78"/>
              </a:rPr>
              <a:t>نباید مراکز درمانی</a:t>
            </a:r>
          </a:p>
        </p:txBody>
      </p:sp>
    </p:spTree>
    <p:extLst>
      <p:ext uri="{BB962C8B-B14F-4D97-AF65-F5344CB8AC3E}">
        <p14:creationId xmlns:p14="http://schemas.microsoft.com/office/powerpoint/2010/main" val="2783050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3000" contrast="-38000"/>
          </a:blip>
          <a:stretch>
            <a:fillRect/>
          </a:stretch>
        </p:blipFill>
        <p:spPr>
          <a:xfrm>
            <a:off x="-228600" y="228600"/>
            <a:ext cx="3296580" cy="3200400"/>
          </a:xfrm>
          <a:prstGeom prst="rect">
            <a:avLst/>
          </a:prstGeom>
          <a:scene3d>
            <a:camera prst="orthographicFront">
              <a:rot lat="299588" lon="18915725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587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587</Words>
  <Application>Microsoft Office PowerPoint</Application>
  <PresentationFormat>Custom</PresentationFormat>
  <Paragraphs>52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 Jadid</vt:lpstr>
      <vt:lpstr>B Titr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3</dc:title>
  <dc:creator>saberi</dc:creator>
  <cp:lastModifiedBy>MRT www.Win2Farsi.com</cp:lastModifiedBy>
  <cp:revision>32</cp:revision>
  <dcterms:created xsi:type="dcterms:W3CDTF">2019-09-04T04:59:03Z</dcterms:created>
  <dcterms:modified xsi:type="dcterms:W3CDTF">2021-12-05T20:18:05Z</dcterms:modified>
</cp:coreProperties>
</file>